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80" r:id="rId4"/>
    <p:sldId id="283" r:id="rId5"/>
    <p:sldId id="274" r:id="rId6"/>
    <p:sldId id="275" r:id="rId7"/>
    <p:sldId id="276" r:id="rId8"/>
    <p:sldId id="277" r:id="rId9"/>
    <p:sldId id="278" r:id="rId10"/>
    <p:sldId id="279" r:id="rId11"/>
    <p:sldId id="281" r:id="rId12"/>
    <p:sldId id="284" r:id="rId13"/>
    <p:sldId id="260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1" d="100"/>
          <a:sy n="51" d="100"/>
        </p:scale>
        <p:origin x="1052" y="4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3784600" y="247778"/>
            <a:ext cx="10287000" cy="1124536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60000"/>
              </a:lnSpc>
              <a:defRPr/>
            </a:pPr>
            <a:r>
              <a:rPr lang="en-US" sz="4900" b="1" dirty="0">
                <a:solidFill>
                  <a:srgbClr val="075594"/>
                </a:solidFill>
                <a:latin typeface="&quot;Yeseva One&quot;"/>
              </a:rPr>
              <a:t>Informatica to </a:t>
            </a:r>
            <a:r>
              <a:rPr lang="en-US" sz="4800" b="1" dirty="0">
                <a:solidFill>
                  <a:srgbClr val="075594"/>
                </a:solidFill>
                <a:latin typeface="&quot;Yeseva One&quot;"/>
              </a:rPr>
              <a:t>PySpark Converter </a:t>
            </a:r>
            <a:r>
              <a:rPr lang="en-US" b="1" dirty="0">
                <a:solidFill>
                  <a:srgbClr val="075594"/>
                </a:solidFill>
                <a:latin typeface="&quot;Yeseva One&quot;"/>
              </a:rPr>
              <a:t>v4.0</a:t>
            </a:r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860175" y="4191000"/>
            <a:ext cx="4965700" cy="9652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br>
              <a:rPr lang="en-US" sz="2000" b="1" dirty="0"/>
            </a:br>
            <a:br>
              <a:rPr lang="en-US" sz="2000" b="1" dirty="0"/>
            </a:br>
            <a:r>
              <a:rPr lang="en-US" sz="2400" b="1" i="1" dirty="0"/>
              <a:t>Automated ETL code generation</a:t>
            </a:r>
            <a:br>
              <a:rPr lang="en-US" sz="2000" b="1" dirty="0"/>
            </a:br>
            <a:br>
              <a:rPr lang="en-US" sz="2000" dirty="0"/>
            </a:br>
            <a:r>
              <a:rPr lang="en-US" sz="2000" dirty="0"/>
              <a:t>70% automated conversion + 30% guided finalization and Speed, without sacrificing correctness.</a:t>
            </a:r>
            <a:br>
              <a:rPr lang="en-US" sz="2000" b="1" dirty="0"/>
            </a:br>
            <a:endParaRPr lang="en-US" sz="2000" dirty="0"/>
          </a:p>
          <a:p>
            <a:r>
              <a:rPr lang="en-US" sz="2000" dirty="0"/>
              <a:t>Converts </a:t>
            </a:r>
            <a:r>
              <a:rPr lang="en-US" sz="2000" b="1" dirty="0"/>
              <a:t>Informatica mappings </a:t>
            </a:r>
            <a:r>
              <a:rPr lang="en-US" sz="2000" dirty="0"/>
              <a:t>into an initial </a:t>
            </a:r>
            <a:r>
              <a:rPr lang="en-US" sz="2000" b="1" dirty="0"/>
              <a:t>PySpark ETL </a:t>
            </a:r>
            <a:r>
              <a:rPr lang="en-US" sz="2000" dirty="0"/>
              <a:t>draft</a:t>
            </a:r>
          </a:p>
          <a:p>
            <a:r>
              <a:rPr lang="en-US" sz="2000" dirty="0"/>
              <a:t>Works with SQL Server for both input and output and Uses a standard configuration template</a:t>
            </a:r>
          </a:p>
          <a:p>
            <a:r>
              <a:rPr lang="en-US" sz="2000" dirty="0"/>
              <a:t>Covers common transformation patterns and business rules through automated translation</a:t>
            </a:r>
          </a:p>
          <a:p>
            <a:r>
              <a:rPr lang="en-US" sz="2000" dirty="0"/>
              <a:t>Includes performance-oriented defaults to support efficient processing after finalization</a:t>
            </a:r>
          </a:p>
          <a:p>
            <a:r>
              <a:rPr lang="en-US" sz="2000" dirty="0"/>
              <a:t>Delivers a complete package:)</a:t>
            </a:r>
          </a:p>
          <a:p>
            <a:pPr indent="0" algn="l">
              <a:lnSpc>
                <a:spcPct val="150000"/>
              </a:lnSpc>
              <a:defRPr/>
            </a:pPr>
            <a:endParaRPr lang="en-US" sz="2000" dirty="0"/>
          </a:p>
        </p:txBody>
      </p:sp>
      <p:sp>
        <p:nvSpPr>
          <p:cNvPr id="7" name="TextBox 7"/>
          <p:cNvSpPr txBox="1"/>
          <p:nvPr/>
        </p:nvSpPr>
        <p:spPr>
          <a:xfrm>
            <a:off x="9575800" y="6840811"/>
            <a:ext cx="4191000" cy="469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2400" b="1" dirty="0">
                <a:solidFill>
                  <a:srgbClr val="075594"/>
                </a:solidFill>
                <a:latin typeface="&quot;Yeseva One&quot;"/>
              </a:rPr>
              <a:t>Data Engineering Platform</a:t>
            </a:r>
            <a:endParaRPr lang="en-US" sz="1100" dirty="0"/>
          </a:p>
        </p:txBody>
      </p:sp>
      <p:sp>
        <p:nvSpPr>
          <p:cNvPr id="8" name="TextBox 8"/>
          <p:cNvSpPr txBox="1"/>
          <p:nvPr/>
        </p:nvSpPr>
        <p:spPr>
          <a:xfrm>
            <a:off x="9118600" y="7221811"/>
            <a:ext cx="4800600" cy="469899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  <a:defRPr/>
            </a:pPr>
            <a:r>
              <a:rPr lang="en-IN" dirty="0"/>
              <a:t>@Nick Development </a:t>
            </a:r>
            <a:r>
              <a:rPr lang="en-US" sz="1500" b="1" dirty="0">
                <a:solidFill>
                  <a:srgbClr val="075594"/>
                </a:solidFill>
                <a:latin typeface="&quot;Yeseva One&quot;"/>
              </a:rPr>
              <a:t>Technical Presentation | 2026</a:t>
            </a:r>
            <a:endParaRPr lang="en-US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D8D5D5-2390-8854-4DE9-6713DA67C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814" y="1765300"/>
            <a:ext cx="8856854" cy="447412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125D6-728A-F08D-3E85-688441874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88D47E2-B3A6-15EA-33A0-9176E77A6F9F}"/>
              </a:ext>
            </a:extLst>
          </p:cNvPr>
          <p:cNvSpPr/>
          <p:nvPr/>
        </p:nvSpPr>
        <p:spPr>
          <a:xfrm>
            <a:off x="11930224" y="0"/>
            <a:ext cx="4398873" cy="9144000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0783061-8FC4-A70A-7D29-0C5EB0CC825B}"/>
              </a:ext>
            </a:extLst>
          </p:cNvPr>
          <p:cNvSpPr/>
          <p:nvPr/>
        </p:nvSpPr>
        <p:spPr>
          <a:xfrm>
            <a:off x="1041197" y="3149600"/>
            <a:ext cx="4495800" cy="48006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34DB48C6-1E5E-32C0-2B67-F3A3D44D5434}"/>
              </a:ext>
            </a:extLst>
          </p:cNvPr>
          <p:cNvSpPr/>
          <p:nvPr/>
        </p:nvSpPr>
        <p:spPr>
          <a:xfrm>
            <a:off x="8763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88B3343-19A9-27DF-D4E1-3A0B17024DF7}"/>
              </a:ext>
            </a:extLst>
          </p:cNvPr>
          <p:cNvSpPr txBox="1"/>
          <p:nvPr/>
        </p:nvSpPr>
        <p:spPr>
          <a:xfrm>
            <a:off x="212047" y="31750"/>
            <a:ext cx="144907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>
              <a:lnSpc>
                <a:spcPct val="120000"/>
              </a:lnSpc>
              <a:defRPr/>
            </a:pPr>
            <a:r>
              <a:rPr lang="en-US" sz="3600" b="1" dirty="0">
                <a:solidFill>
                  <a:srgbClr val="075594"/>
                </a:solidFill>
                <a:latin typeface="&quot;Yeseva One&quot;"/>
              </a:rPr>
              <a:t>DOC - Informatica xml element</a:t>
            </a:r>
            <a:endParaRPr lang="en-US" sz="1100" dirty="0"/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C7D8BD8D-F910-1861-066B-479AB66F1D20}"/>
              </a:ext>
            </a:extLst>
          </p:cNvPr>
          <p:cNvSpPr txBox="1"/>
          <p:nvPr/>
        </p:nvSpPr>
        <p:spPr>
          <a:xfrm>
            <a:off x="1003300" y="67691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E5141180-EEE5-E8B0-9412-CEFB2920E58F}"/>
              </a:ext>
            </a:extLst>
          </p:cNvPr>
          <p:cNvSpPr txBox="1"/>
          <p:nvPr/>
        </p:nvSpPr>
        <p:spPr>
          <a:xfrm>
            <a:off x="1003300" y="76454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496E7E3B-1FCC-28A3-F42B-804EEFC2D4EE}"/>
              </a:ext>
            </a:extLst>
          </p:cNvPr>
          <p:cNvSpPr txBox="1"/>
          <p:nvPr/>
        </p:nvSpPr>
        <p:spPr>
          <a:xfrm>
            <a:off x="5918200" y="5549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E8255CC3-D280-6999-EA74-3F1825A0C382}"/>
              </a:ext>
            </a:extLst>
          </p:cNvPr>
          <p:cNvSpPr txBox="1"/>
          <p:nvPr/>
        </p:nvSpPr>
        <p:spPr>
          <a:xfrm>
            <a:off x="5918200" y="6946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098EF-79D9-833D-412D-9F1E8447A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422257"/>
            <a:ext cx="14490700" cy="7550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83142C-6758-C8EC-4E69-150F579A9230}"/>
              </a:ext>
            </a:extLst>
          </p:cNvPr>
          <p:cNvSpPr txBox="1"/>
          <p:nvPr/>
        </p:nvSpPr>
        <p:spPr>
          <a:xfrm>
            <a:off x="203200" y="623669"/>
            <a:ext cx="15737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Informatica XML Element Reference is a built-in documentation module that explains every key XML tag (Repository, Folder, Source, Target, Transformation, Mapping, </a:t>
            </a:r>
          </a:p>
          <a:p>
            <a:r>
              <a:rPr lang="en-IN" dirty="0"/>
              <a:t>Workflow, Session, Connector, etc.). It shows XML path and purpose, helping teams validate parsing rules, debug conversions, and ensure correct </a:t>
            </a:r>
            <a:r>
              <a:rPr lang="en-IN" dirty="0" err="1"/>
              <a:t>PySpark</a:t>
            </a:r>
            <a:r>
              <a:rPr lang="en-IN" dirty="0"/>
              <a:t> generation.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187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881C0-D175-64B4-8770-B9EF0A06E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CB53C07-CFC9-A0C0-BC46-971AABCF5A17}"/>
              </a:ext>
            </a:extLst>
          </p:cNvPr>
          <p:cNvSpPr/>
          <p:nvPr/>
        </p:nvSpPr>
        <p:spPr>
          <a:xfrm>
            <a:off x="11930224" y="0"/>
            <a:ext cx="4398873" cy="9144000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FA4CE28-B083-2FC6-EAB8-8660A64EA6FA}"/>
              </a:ext>
            </a:extLst>
          </p:cNvPr>
          <p:cNvSpPr/>
          <p:nvPr/>
        </p:nvSpPr>
        <p:spPr>
          <a:xfrm>
            <a:off x="1041197" y="3149600"/>
            <a:ext cx="4495800" cy="48006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4E94E70F-3953-18A4-25CA-FFAD287B23C0}"/>
              </a:ext>
            </a:extLst>
          </p:cNvPr>
          <p:cNvSpPr/>
          <p:nvPr/>
        </p:nvSpPr>
        <p:spPr>
          <a:xfrm>
            <a:off x="8763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D68A4147-B78A-23AD-9828-D12E032F11F2}"/>
              </a:ext>
            </a:extLst>
          </p:cNvPr>
          <p:cNvSpPr/>
          <p:nvPr/>
        </p:nvSpPr>
        <p:spPr>
          <a:xfrm>
            <a:off x="119761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A3145ED0-9ACE-3536-D0D1-868ABE552725}"/>
              </a:ext>
            </a:extLst>
          </p:cNvPr>
          <p:cNvSpPr txBox="1"/>
          <p:nvPr/>
        </p:nvSpPr>
        <p:spPr>
          <a:xfrm>
            <a:off x="203200" y="137856"/>
            <a:ext cx="144907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>
              <a:lnSpc>
                <a:spcPct val="120000"/>
              </a:lnSpc>
              <a:defRPr/>
            </a:pPr>
            <a:r>
              <a:rPr lang="en-US" sz="3600" b="1" dirty="0">
                <a:solidFill>
                  <a:srgbClr val="075594"/>
                </a:solidFill>
                <a:latin typeface="&quot;Yeseva One&quot;"/>
              </a:rPr>
              <a:t>Product Overview &amp; Tech Stack </a:t>
            </a:r>
            <a:endParaRPr lang="en-US" sz="1100" dirty="0"/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FBA96C8E-D496-A048-EBE9-EC72E702EDF5}"/>
              </a:ext>
            </a:extLst>
          </p:cNvPr>
          <p:cNvSpPr txBox="1"/>
          <p:nvPr/>
        </p:nvSpPr>
        <p:spPr>
          <a:xfrm>
            <a:off x="1003300" y="67691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AAA013FC-5C0A-4880-E7E7-109EEFEC49C5}"/>
              </a:ext>
            </a:extLst>
          </p:cNvPr>
          <p:cNvSpPr txBox="1"/>
          <p:nvPr/>
        </p:nvSpPr>
        <p:spPr>
          <a:xfrm>
            <a:off x="1003300" y="76454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76D5666A-FE52-2E3E-D0E8-07DCFB781C25}"/>
              </a:ext>
            </a:extLst>
          </p:cNvPr>
          <p:cNvSpPr txBox="1"/>
          <p:nvPr/>
        </p:nvSpPr>
        <p:spPr>
          <a:xfrm>
            <a:off x="5918200" y="5549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21E36118-1A0E-4109-D117-5EE2D3E821EF}"/>
              </a:ext>
            </a:extLst>
          </p:cNvPr>
          <p:cNvSpPr txBox="1"/>
          <p:nvPr/>
        </p:nvSpPr>
        <p:spPr>
          <a:xfrm>
            <a:off x="5918200" y="6946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145517-AE74-66CD-CA2A-C09CB4876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24000"/>
            <a:ext cx="14027871" cy="74171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1B149F-9C52-A331-EB49-E7B5BB14F25B}"/>
              </a:ext>
            </a:extLst>
          </p:cNvPr>
          <p:cNvSpPr txBox="1"/>
          <p:nvPr/>
        </p:nvSpPr>
        <p:spPr>
          <a:xfrm>
            <a:off x="127000" y="691913"/>
            <a:ext cx="14940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About/Doc page gives a quick product overview and key capabilities—Informatica XML Workflow &amp; Mapping to PySpark conversion, visual pipeline diagrams, </a:t>
            </a:r>
          </a:p>
          <a:p>
            <a:r>
              <a:rPr lang="en-US" dirty="0"/>
              <a:t>expression translation, and config file integration. It also lists the tech stack used to build the tool: Python, Flask, JavaScript, and PySpark.</a:t>
            </a:r>
          </a:p>
        </p:txBody>
      </p:sp>
    </p:spTree>
    <p:extLst>
      <p:ext uri="{BB962C8B-B14F-4D97-AF65-F5344CB8AC3E}">
        <p14:creationId xmlns:p14="http://schemas.microsoft.com/office/powerpoint/2010/main" val="3019164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33B54-2527-A9B0-F5FB-B9E285E30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635769AC-7159-146F-2CC5-954ADF5FF845}"/>
              </a:ext>
            </a:extLst>
          </p:cNvPr>
          <p:cNvSpPr/>
          <p:nvPr/>
        </p:nvSpPr>
        <p:spPr>
          <a:xfrm>
            <a:off x="1041197" y="3149600"/>
            <a:ext cx="4495800" cy="48006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92A33E11-54A2-4D98-9683-516A4F2CED0F}"/>
              </a:ext>
            </a:extLst>
          </p:cNvPr>
          <p:cNvSpPr/>
          <p:nvPr/>
        </p:nvSpPr>
        <p:spPr>
          <a:xfrm>
            <a:off x="8838381" y="843934"/>
            <a:ext cx="6413500" cy="13843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pPr>
              <a:buNone/>
            </a:pPr>
            <a:r>
              <a:rPr lang="en-IN" sz="2400" b="1" dirty="0"/>
              <a:t>Assisted / Manual Review (needs human)</a:t>
            </a:r>
          </a:p>
          <a:p>
            <a:pPr>
              <a:buNone/>
            </a:pPr>
            <a:endParaRPr lang="en-IN" sz="2250" b="1" dirty="0">
              <a:latin typeface="&quot;Yeseva One&quot;"/>
            </a:endParaRPr>
          </a:p>
          <a:p>
            <a:pPr>
              <a:buFont typeface="+mj-lt"/>
              <a:buAutoNum type="arabicPeriod"/>
            </a:pPr>
            <a:r>
              <a:rPr lang="en-IN" sz="2250" b="1" dirty="0">
                <a:latin typeface="&quot;Yeseva One&quot;"/>
              </a:rPr>
              <a:t>Complex expressions</a:t>
            </a:r>
            <a:r>
              <a:rPr lang="en-IN" sz="2250" dirty="0">
                <a:latin typeface="&quot;Yeseva One&quot;"/>
              </a:rPr>
              <a:t> (nested DECODE/IIF, custom functions, edge null logic)</a:t>
            </a:r>
          </a:p>
          <a:p>
            <a:pPr>
              <a:buFont typeface="+mj-lt"/>
              <a:buAutoNum type="arabicPeriod"/>
            </a:pPr>
            <a:r>
              <a:rPr lang="en-IN" sz="2250" b="1" dirty="0">
                <a:latin typeface="&quot;Yeseva One&quot;"/>
              </a:rPr>
              <a:t>Custom SQL / overrides</a:t>
            </a:r>
            <a:r>
              <a:rPr lang="en-IN" sz="2250" dirty="0">
                <a:latin typeface="&quot;Yeseva One&quot;"/>
              </a:rPr>
              <a:t> in Source Qualifier (if having custom param)</a:t>
            </a:r>
          </a:p>
          <a:p>
            <a:pPr>
              <a:buFont typeface="+mj-lt"/>
              <a:buAutoNum type="arabicPeriod"/>
            </a:pPr>
            <a:r>
              <a:rPr lang="en-IN" sz="2250" b="1" dirty="0">
                <a:latin typeface="&quot;Yeseva One&quot;"/>
              </a:rPr>
              <a:t>Update Strategy semantics</a:t>
            </a:r>
            <a:r>
              <a:rPr lang="en-IN" sz="2250" dirty="0">
                <a:latin typeface="&quot;Yeseva One&quot;"/>
              </a:rPr>
              <a:t> (DD_INSERT/UPDATE/DELETE handling, merge/</a:t>
            </a:r>
            <a:r>
              <a:rPr lang="en-IN" sz="2250" dirty="0" err="1">
                <a:latin typeface="&quot;Yeseva One&quot;"/>
              </a:rPr>
              <a:t>upsert</a:t>
            </a:r>
            <a:r>
              <a:rPr lang="en-IN" sz="2250" dirty="0">
                <a:latin typeface="&quot;Yeseva One&quot;"/>
              </a:rPr>
              <a:t> logic)</a:t>
            </a:r>
          </a:p>
          <a:p>
            <a:pPr>
              <a:buFont typeface="+mj-lt"/>
              <a:buAutoNum type="arabicPeriod"/>
            </a:pPr>
            <a:r>
              <a:rPr lang="en-IN" sz="2250" b="1" dirty="0">
                <a:latin typeface="&quot;Yeseva One&quot;"/>
              </a:rPr>
              <a:t>Lookup </a:t>
            </a:r>
            <a:r>
              <a:rPr lang="en-IN" sz="2250" b="1" dirty="0" err="1">
                <a:latin typeface="&quot;Yeseva One&quot;"/>
              </a:rPr>
              <a:t>behavior</a:t>
            </a:r>
            <a:r>
              <a:rPr lang="en-IN" sz="2250" b="1" dirty="0">
                <a:latin typeface="&quot;Yeseva One&quot;"/>
              </a:rPr>
              <a:t> tuning</a:t>
            </a:r>
            <a:r>
              <a:rPr lang="en-IN" sz="2250" dirty="0">
                <a:latin typeface="&quot;Yeseva One&quot;"/>
              </a:rPr>
              <a:t> (cache logic, multiple match handling, default rows)</a:t>
            </a:r>
          </a:p>
          <a:p>
            <a:pPr>
              <a:buFont typeface="+mj-lt"/>
              <a:buAutoNum type="arabicPeriod"/>
            </a:pPr>
            <a:r>
              <a:rPr lang="en-IN" sz="2250" b="1" dirty="0">
                <a:latin typeface="&quot;Yeseva One&quot;"/>
              </a:rPr>
              <a:t>Session/workflow runtime settings</a:t>
            </a:r>
            <a:r>
              <a:rPr lang="en-IN" sz="2250" dirty="0">
                <a:latin typeface="&quot;Yeseva One&quot;"/>
              </a:rPr>
              <a:t> (commit interval, error handling rules, retries)</a:t>
            </a:r>
          </a:p>
          <a:p>
            <a:pPr>
              <a:buFont typeface="+mj-lt"/>
              <a:buAutoNum type="arabicPeriod"/>
            </a:pPr>
            <a:r>
              <a:rPr lang="en-IN" sz="2250" b="1" dirty="0">
                <a:latin typeface="&quot;Yeseva One&quot;"/>
              </a:rPr>
              <a:t>Parameter &amp; variable mapping</a:t>
            </a:r>
            <a:r>
              <a:rPr lang="en-IN" sz="2250" dirty="0">
                <a:latin typeface="&quot;Yeseva One&quot;"/>
              </a:rPr>
              <a:t> (parameter files, $$vars scope, overrides per env)</a:t>
            </a:r>
          </a:p>
          <a:p>
            <a:pPr>
              <a:buFont typeface="+mj-lt"/>
              <a:buAutoNum type="arabicPeriod"/>
            </a:pPr>
            <a:r>
              <a:rPr lang="en-IN" sz="2250" b="1" dirty="0">
                <a:latin typeface="&quot;Yeseva One&quot;"/>
              </a:rPr>
              <a:t>Datatype &amp; format mismatches</a:t>
            </a:r>
            <a:r>
              <a:rPr lang="en-IN" sz="2250" dirty="0">
                <a:latin typeface="&quot;Yeseva One&quot;"/>
              </a:rPr>
              <a:t> (precision/scale)</a:t>
            </a:r>
          </a:p>
          <a:p>
            <a:pPr>
              <a:buFont typeface="+mj-lt"/>
              <a:buAutoNum type="arabicPeriod"/>
            </a:pPr>
            <a:r>
              <a:rPr lang="en-IN" sz="2250" b="1" dirty="0">
                <a:latin typeface="&quot;Yeseva One&quot;"/>
              </a:rPr>
              <a:t>Target DDL &amp; constraints</a:t>
            </a:r>
            <a:r>
              <a:rPr lang="en-IN" sz="2250" dirty="0">
                <a:latin typeface="&quot;Yeseva One&quot;"/>
              </a:rPr>
              <a:t> (PK/FK, indexes, distribution/partition strategy)</a:t>
            </a:r>
          </a:p>
          <a:p>
            <a:pPr>
              <a:buFont typeface="+mj-lt"/>
              <a:buAutoNum type="arabicPeriod"/>
            </a:pPr>
            <a:r>
              <a:rPr lang="en-IN" sz="2250" b="1" dirty="0">
                <a:latin typeface="&quot;Yeseva One&quot;"/>
              </a:rPr>
              <a:t>Performance tuning</a:t>
            </a:r>
            <a:r>
              <a:rPr lang="en-IN" sz="2250" dirty="0">
                <a:latin typeface="&quot;Yeseva One&quot;"/>
              </a:rPr>
              <a:t> (broadcast hints, skew handling)</a:t>
            </a:r>
          </a:p>
          <a:p>
            <a:pPr>
              <a:buFont typeface="+mj-lt"/>
              <a:buAutoNum type="arabicPeriod"/>
            </a:pPr>
            <a:r>
              <a:rPr lang="en-IN" sz="2250" b="1" dirty="0">
                <a:latin typeface="&quot;Yeseva One&quot;"/>
              </a:rPr>
              <a:t>End-to-end validation</a:t>
            </a:r>
            <a:r>
              <a:rPr lang="en-IN" sz="2250" dirty="0">
                <a:latin typeface="&quot;Yeseva One&quot;"/>
              </a:rPr>
              <a:t> (row counts, checksum, reconciliation vs Informatica)</a:t>
            </a:r>
          </a:p>
          <a:p>
            <a:endParaRPr lang="en-IN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A39BEC3-7A00-6BFA-3AB0-6845E4432A11}"/>
              </a:ext>
            </a:extLst>
          </p:cNvPr>
          <p:cNvSpPr txBox="1"/>
          <p:nvPr/>
        </p:nvSpPr>
        <p:spPr>
          <a:xfrm>
            <a:off x="203200" y="137856"/>
            <a:ext cx="144907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>
              <a:lnSpc>
                <a:spcPct val="120000"/>
              </a:lnSpc>
              <a:defRPr/>
            </a:pPr>
            <a:r>
              <a:rPr lang="en-US" sz="3600" b="1" dirty="0">
                <a:solidFill>
                  <a:srgbClr val="075594"/>
                </a:solidFill>
                <a:latin typeface="&quot;Yeseva One&quot;"/>
              </a:rPr>
              <a:t>What’s Auto-Converted vs What Needs Review</a:t>
            </a:r>
            <a:endParaRPr lang="en-US" sz="1100" dirty="0"/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8F253F8F-92B8-B68F-4E16-D4FA99044A7A}"/>
              </a:ext>
            </a:extLst>
          </p:cNvPr>
          <p:cNvSpPr txBox="1"/>
          <p:nvPr/>
        </p:nvSpPr>
        <p:spPr>
          <a:xfrm>
            <a:off x="1003300" y="67691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CC673B49-DAB5-F814-D535-3C893FB84631}"/>
              </a:ext>
            </a:extLst>
          </p:cNvPr>
          <p:cNvSpPr txBox="1"/>
          <p:nvPr/>
        </p:nvSpPr>
        <p:spPr>
          <a:xfrm>
            <a:off x="1003300" y="76454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2A11D1B6-EB83-7277-C7FC-2AF7731BF769}"/>
              </a:ext>
            </a:extLst>
          </p:cNvPr>
          <p:cNvSpPr txBox="1"/>
          <p:nvPr/>
        </p:nvSpPr>
        <p:spPr>
          <a:xfrm>
            <a:off x="5918200" y="5549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D4613A10-E642-F914-EE1C-982F49CA53B0}"/>
              </a:ext>
            </a:extLst>
          </p:cNvPr>
          <p:cNvSpPr txBox="1"/>
          <p:nvPr/>
        </p:nvSpPr>
        <p:spPr>
          <a:xfrm>
            <a:off x="5918200" y="6946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83E523-907A-5560-E01E-E981DF055CE4}"/>
              </a:ext>
            </a:extLst>
          </p:cNvPr>
          <p:cNvSpPr txBox="1"/>
          <p:nvPr/>
        </p:nvSpPr>
        <p:spPr>
          <a:xfrm>
            <a:off x="219587" y="919797"/>
            <a:ext cx="8205018" cy="8233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400" b="1" dirty="0"/>
              <a:t>Automated (mostly)</a:t>
            </a:r>
          </a:p>
          <a:p>
            <a:pPr>
              <a:buNone/>
            </a:pPr>
            <a:endParaRPr lang="en-IN" sz="2400" b="1" dirty="0"/>
          </a:p>
          <a:p>
            <a:pPr>
              <a:buFont typeface="+mj-lt"/>
              <a:buAutoNum type="arabicPeriod"/>
            </a:pPr>
            <a:r>
              <a:rPr lang="en-IN" sz="2250" b="1" dirty="0">
                <a:latin typeface="&quot;Yeseva One&quot;"/>
              </a:rPr>
              <a:t>XML parsing &amp; object discovery</a:t>
            </a:r>
            <a:r>
              <a:rPr lang="en-IN" sz="2250" dirty="0">
                <a:latin typeface="&quot;Yeseva One&quot;"/>
              </a:rPr>
              <a:t> (mappings, workflows, sessions, instances, connectors)</a:t>
            </a:r>
          </a:p>
          <a:p>
            <a:pPr>
              <a:buFont typeface="+mj-lt"/>
              <a:buAutoNum type="arabicPeriod"/>
            </a:pPr>
            <a:r>
              <a:rPr lang="en-IN" sz="2250" b="1" dirty="0">
                <a:latin typeface="&quot;Yeseva One&quot;"/>
              </a:rPr>
              <a:t>Mapping flow extraction</a:t>
            </a:r>
            <a:r>
              <a:rPr lang="en-IN" sz="2250" dirty="0">
                <a:latin typeface="&quot;Yeseva One&quot;"/>
              </a:rPr>
              <a:t> (source → transformations → target order)</a:t>
            </a:r>
          </a:p>
          <a:p>
            <a:pPr>
              <a:buFont typeface="+mj-lt"/>
              <a:buAutoNum type="arabicPeriod"/>
            </a:pPr>
            <a:r>
              <a:rPr lang="en-IN" sz="2250" b="1" dirty="0">
                <a:latin typeface="&quot;Yeseva One&quot;"/>
              </a:rPr>
              <a:t>Standard transform conversion</a:t>
            </a:r>
            <a:r>
              <a:rPr lang="en-IN" sz="2250" dirty="0">
                <a:latin typeface="&quot;Yeseva One&quot;"/>
              </a:rPr>
              <a:t> (SQ, Filter, Expression, Joiner, Lookup, Union, Sorter, Aggregator*)</a:t>
            </a:r>
          </a:p>
          <a:p>
            <a:pPr>
              <a:buFont typeface="+mj-lt"/>
              <a:buAutoNum type="arabicPeriod"/>
            </a:pPr>
            <a:r>
              <a:rPr lang="en-IN" sz="2250" b="1" dirty="0">
                <a:latin typeface="&quot;Yeseva One&quot;"/>
              </a:rPr>
              <a:t>Basic expression translation</a:t>
            </a:r>
            <a:r>
              <a:rPr lang="en-IN" sz="2250" dirty="0">
                <a:latin typeface="&quot;Yeseva One&quot;"/>
              </a:rPr>
              <a:t> (IIF, DECODE, NVL/ISNULL, TO_DATE, string/date ops)</a:t>
            </a:r>
          </a:p>
          <a:p>
            <a:pPr>
              <a:buFont typeface="+mj-lt"/>
              <a:buAutoNum type="arabicPeriod"/>
            </a:pPr>
            <a:r>
              <a:rPr lang="en-IN" sz="2250" b="1" dirty="0">
                <a:latin typeface="&quot;Yeseva One&quot;"/>
              </a:rPr>
              <a:t>Schema extraction</a:t>
            </a:r>
            <a:r>
              <a:rPr lang="en-IN" sz="2250" dirty="0">
                <a:latin typeface="&quot;Yeseva One&quot;"/>
              </a:rPr>
              <a:t> (source/target columns, datatypes where available)</a:t>
            </a:r>
          </a:p>
          <a:p>
            <a:pPr>
              <a:buFont typeface="+mj-lt"/>
              <a:buAutoNum type="arabicPeriod"/>
            </a:pPr>
            <a:r>
              <a:rPr lang="en-IN" sz="2250" b="1" dirty="0">
                <a:latin typeface="&quot;Yeseva One&quot;"/>
              </a:rPr>
              <a:t>JDBC read/write scaffolding</a:t>
            </a:r>
            <a:r>
              <a:rPr lang="en-IN" sz="2250" dirty="0">
                <a:latin typeface="&quot;Yeseva One&quot;"/>
              </a:rPr>
              <a:t> (SQL Server/Postgres pattern code)</a:t>
            </a:r>
          </a:p>
          <a:p>
            <a:pPr>
              <a:buFont typeface="+mj-lt"/>
              <a:buAutoNum type="arabicPeriod"/>
            </a:pPr>
            <a:r>
              <a:rPr lang="en-IN" sz="2250" b="1" dirty="0">
                <a:latin typeface="&quot;Yeseva One&quot;"/>
              </a:rPr>
              <a:t>Config template generation</a:t>
            </a:r>
            <a:r>
              <a:rPr lang="en-IN" sz="2250" dirty="0">
                <a:latin typeface="&quot;Yeseva One&quot;"/>
              </a:rPr>
              <a:t> (env placeholders, connection blocks)</a:t>
            </a:r>
          </a:p>
          <a:p>
            <a:pPr>
              <a:buFont typeface="+mj-lt"/>
              <a:buAutoNum type="arabicPeriod"/>
            </a:pPr>
            <a:r>
              <a:rPr lang="en-IN" sz="2250" b="1" dirty="0">
                <a:latin typeface="&quot;Yeseva One&quot;"/>
              </a:rPr>
              <a:t>Code packaging</a:t>
            </a:r>
            <a:r>
              <a:rPr lang="en-IN" sz="2250" dirty="0">
                <a:latin typeface="&quot;Yeseva One&quot;"/>
              </a:rPr>
              <a:t> (folder structure + zip output)</a:t>
            </a:r>
          </a:p>
          <a:p>
            <a:pPr>
              <a:buFont typeface="+mj-lt"/>
              <a:buAutoNum type="arabicPeriod"/>
            </a:pPr>
            <a:r>
              <a:rPr lang="en-IN" sz="2250" b="1" dirty="0">
                <a:latin typeface="&quot;Yeseva One&quot;"/>
              </a:rPr>
              <a:t>Logs + conversion report</a:t>
            </a:r>
            <a:r>
              <a:rPr lang="en-IN" sz="2250" dirty="0">
                <a:latin typeface="&quot;Yeseva One&quot;"/>
              </a:rPr>
              <a:t> (what converted, what flagged)</a:t>
            </a:r>
          </a:p>
          <a:p>
            <a:pPr>
              <a:buFont typeface="+mj-lt"/>
              <a:buAutoNum type="arabicPeriod"/>
            </a:pPr>
            <a:r>
              <a:rPr lang="en-IN" sz="2250" b="1" dirty="0">
                <a:latin typeface="&quot;Yeseva One&quot;"/>
              </a:rPr>
              <a:t>Performance tuning</a:t>
            </a:r>
            <a:r>
              <a:rPr lang="en-IN" sz="2250" dirty="0">
                <a:latin typeface="&quot;Yeseva One&quot;"/>
              </a:rPr>
              <a:t> (repartitioning)</a:t>
            </a:r>
          </a:p>
          <a:p>
            <a:pPr>
              <a:buFont typeface="+mj-lt"/>
              <a:buAutoNum type="arabicPeriod"/>
            </a:pPr>
            <a:r>
              <a:rPr lang="en-IN" sz="2250" b="1" dirty="0">
                <a:latin typeface="&quot;Yeseva One&quot;"/>
              </a:rPr>
              <a:t>Datatype &amp; format mismatches</a:t>
            </a:r>
            <a:r>
              <a:rPr lang="en-IN" sz="2250" dirty="0">
                <a:latin typeface="&quot;Yeseva One&quot;"/>
              </a:rPr>
              <a:t> (date formats, trimming rules)</a:t>
            </a:r>
          </a:p>
          <a:p>
            <a:pPr>
              <a:buFont typeface="+mj-lt"/>
              <a:buAutoNum type="arabicPeriod"/>
            </a:pPr>
            <a:r>
              <a:rPr lang="en-IN" sz="2250" b="1" dirty="0">
                <a:latin typeface="&quot;Yeseva One&quot;"/>
              </a:rPr>
              <a:t>Custom SQL / overrides</a:t>
            </a:r>
            <a:r>
              <a:rPr lang="en-IN" sz="2250" dirty="0">
                <a:latin typeface="&quot;Yeseva One&quot;"/>
              </a:rPr>
              <a:t> in Source Qualifier (hints, unions, complex joins, subqueries)</a:t>
            </a:r>
          </a:p>
          <a:p>
            <a:pPr>
              <a:buNone/>
            </a:pPr>
            <a:endParaRPr lang="en-IN" sz="2200" b="1" dirty="0"/>
          </a:p>
          <a:p>
            <a:pPr>
              <a:buFont typeface="+mj-lt"/>
              <a:buAutoNum type="arabicPeriod"/>
            </a:pPr>
            <a:endParaRPr lang="en-IN" dirty="0"/>
          </a:p>
          <a:p>
            <a:pPr>
              <a:buFont typeface="+mj-lt"/>
              <a:buAutoNum type="arabicPeriod"/>
            </a:pPr>
            <a:endParaRPr lang="en-IN" dirty="0"/>
          </a:p>
          <a:p>
            <a:pPr>
              <a:buFont typeface="+mj-lt"/>
              <a:buAutoNum type="arabicPeriod"/>
            </a:pPr>
            <a:endParaRPr lang="en-IN" dirty="0"/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5A8BD3F6-BB03-127B-D299-1BCB5ED1FE56}"/>
              </a:ext>
            </a:extLst>
          </p:cNvPr>
          <p:cNvSpPr/>
          <p:nvPr/>
        </p:nvSpPr>
        <p:spPr>
          <a:xfrm>
            <a:off x="8451031" y="843934"/>
            <a:ext cx="7804969" cy="8300066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8136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29817"/>
            <a:ext cx="16256000" cy="9144000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>
            <a:off x="9975235" y="2254250"/>
            <a:ext cx="5422900" cy="5245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>
            <a:off x="9499600" y="2208"/>
            <a:ext cx="6756400" cy="454218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10415536" y="407349"/>
            <a:ext cx="723900" cy="723900"/>
          </a:xfrm>
          <a:prstGeom prst="roundRect">
            <a:avLst>
              <a:gd name="adj" fmla="val 49122"/>
            </a:avLst>
          </a:prstGeom>
          <a:solidFill>
            <a:srgbClr val="92D050"/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>
            <a:off x="9499600" y="4460476"/>
            <a:ext cx="6756400" cy="465370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>
            <a:off x="10426686" y="4846413"/>
            <a:ext cx="723900" cy="723900"/>
          </a:xfrm>
          <a:prstGeom prst="roundRect">
            <a:avLst>
              <a:gd name="adj" fmla="val 49122"/>
            </a:avLst>
          </a:prstGeom>
          <a:solidFill>
            <a:schemeClr val="accent6">
              <a:lumMod val="50000"/>
            </a:schemeClr>
          </a:solidFill>
        </p:spPr>
        <p:txBody>
          <a:bodyPr/>
          <a:lstStyle/>
          <a:p>
            <a:endParaRPr lang="en-IN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55" y="1600200"/>
            <a:ext cx="9031484" cy="677007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03200" y="115070"/>
            <a:ext cx="9296400" cy="571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3800" b="1" dirty="0">
                <a:solidFill>
                  <a:srgbClr val="075594"/>
                </a:solidFill>
                <a:latin typeface="&quot;Yeseva One&quot;"/>
              </a:rPr>
              <a:t>Conversion Coverage &amp; Reliability Model</a:t>
            </a:r>
            <a:endParaRPr lang="en-US" sz="1100" dirty="0"/>
          </a:p>
        </p:txBody>
      </p:sp>
      <p:sp>
        <p:nvSpPr>
          <p:cNvPr id="11" name="TextBox 11"/>
          <p:cNvSpPr txBox="1"/>
          <p:nvPr/>
        </p:nvSpPr>
        <p:spPr>
          <a:xfrm>
            <a:off x="11404586" y="379132"/>
            <a:ext cx="4095444" cy="723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>
              <a:lnSpc>
                <a:spcPct val="120000"/>
              </a:lnSpc>
              <a:defRPr/>
            </a:pPr>
            <a:r>
              <a:rPr lang="en-US" sz="2300" b="1" dirty="0">
                <a:solidFill>
                  <a:schemeClr val="accent3">
                    <a:lumMod val="50000"/>
                  </a:schemeClr>
                </a:solidFill>
                <a:latin typeface="&quot;Yeseva One&quot;"/>
              </a:rPr>
              <a:t>70% Fully Automated</a:t>
            </a:r>
            <a:endParaRPr lang="en-US" sz="1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139436" y="4837399"/>
            <a:ext cx="3416300" cy="723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20000"/>
              </a:lnSpc>
              <a:defRPr/>
            </a:pPr>
            <a:r>
              <a:rPr lang="en-US" sz="2300" b="1" dirty="0">
                <a:solidFill>
                  <a:schemeClr val="accent2">
                    <a:lumMod val="50000"/>
                  </a:schemeClr>
                </a:solidFill>
                <a:latin typeface="&quot;Yeseva One&quot;"/>
              </a:rPr>
              <a:t>30% Flagged &amp; Reviewed</a:t>
            </a:r>
            <a:endParaRPr lang="en-US" sz="11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53538" y="2194799"/>
            <a:ext cx="5450319" cy="1173909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>
              <a:lnSpc>
                <a:spcPct val="150000"/>
              </a:lnSpc>
              <a:defRPr/>
            </a:pPr>
            <a:r>
              <a:rPr lang="en-US" sz="2000" dirty="0"/>
              <a:t>Standard transformations are converted end-to-end with consistent PySpark templates. Includes Source Qualifier patterns, joins/filters, common Expression logic, and target write scaffolding. Auto-generates config placeholders, code structure, and logs—so most mappings are ready with minimal validation only.</a:t>
            </a:r>
            <a:endParaRPr lang="en-US" sz="1100" dirty="0"/>
          </a:p>
        </p:txBody>
      </p:sp>
      <p:sp>
        <p:nvSpPr>
          <p:cNvPr id="14" name="TextBox 14"/>
          <p:cNvSpPr txBox="1"/>
          <p:nvPr/>
        </p:nvSpPr>
        <p:spPr>
          <a:xfrm>
            <a:off x="10053538" y="6787330"/>
            <a:ext cx="5422900" cy="1037371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>
              <a:lnSpc>
                <a:spcPct val="150000"/>
              </a:lnSpc>
              <a:defRPr/>
            </a:pPr>
            <a:r>
              <a:rPr lang="en-US" sz="2000" dirty="0"/>
              <a:t>Complex logic is automatically detected and flagged for human review. Covers nested IIF/DECODE chains, custom SQL overrides, lookup edge cases, and Update Strategy (insert/update/delete) semantics. Tool adds clear TODO markers, highlights gaps, and provides guided suggestions to finalize business rules safely.</a:t>
            </a:r>
            <a:endParaRPr lang="en-US" sz="1100" dirty="0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 l="6000" r="6000"/>
          <a:stretch>
            <a:fillRect/>
          </a:stretch>
        </p:blipFill>
        <p:spPr>
          <a:xfrm>
            <a:off x="10680686" y="686570"/>
            <a:ext cx="215900" cy="241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 l="6000" r="6000"/>
          <a:stretch>
            <a:fillRect/>
          </a:stretch>
        </p:blipFill>
        <p:spPr>
          <a:xfrm>
            <a:off x="10695636" y="5087713"/>
            <a:ext cx="215900" cy="241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840809" y="2893512"/>
            <a:ext cx="14490700" cy="27686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075594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>
            <a:off x="853509" y="2906212"/>
            <a:ext cx="4813300" cy="546100"/>
          </a:xfrm>
          <a:prstGeom prst="rect">
            <a:avLst/>
          </a:prstGeom>
          <a:solidFill>
            <a:srgbClr val="94C9F4"/>
          </a:solidFill>
          <a:ln w="12700">
            <a:solidFill>
              <a:srgbClr val="075594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>
            <a:off x="5666809" y="2906212"/>
            <a:ext cx="2717800" cy="546100"/>
          </a:xfrm>
          <a:prstGeom prst="rect">
            <a:avLst/>
          </a:prstGeom>
          <a:solidFill>
            <a:srgbClr val="94C9F4"/>
          </a:solidFill>
          <a:ln w="12700">
            <a:solidFill>
              <a:srgbClr val="075594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8384609" y="2906212"/>
            <a:ext cx="2832100" cy="546100"/>
          </a:xfrm>
          <a:prstGeom prst="rect">
            <a:avLst/>
          </a:prstGeom>
          <a:solidFill>
            <a:srgbClr val="94C9F4"/>
          </a:solidFill>
          <a:ln w="12700">
            <a:solidFill>
              <a:srgbClr val="075594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>
            <a:off x="11229409" y="2906212"/>
            <a:ext cx="4076700" cy="546100"/>
          </a:xfrm>
          <a:prstGeom prst="rect">
            <a:avLst/>
          </a:prstGeom>
          <a:solidFill>
            <a:srgbClr val="94C9F4"/>
          </a:solidFill>
          <a:ln w="12700">
            <a:solidFill>
              <a:srgbClr val="075594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>
            <a:off x="853509" y="3452312"/>
            <a:ext cx="4813300" cy="5461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075594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>
            <a:off x="5666809" y="3452312"/>
            <a:ext cx="2717800" cy="5461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075594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>
            <a:off x="8384609" y="3452312"/>
            <a:ext cx="2832100" cy="5461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075594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11229409" y="3452312"/>
            <a:ext cx="4076700" cy="5461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075594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2" name="AutoShape 12"/>
          <p:cNvSpPr/>
          <p:nvPr/>
        </p:nvSpPr>
        <p:spPr>
          <a:xfrm>
            <a:off x="853509" y="4011112"/>
            <a:ext cx="4813300" cy="5461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075594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3" name="AutoShape 13"/>
          <p:cNvSpPr/>
          <p:nvPr/>
        </p:nvSpPr>
        <p:spPr>
          <a:xfrm>
            <a:off x="5666809" y="4011112"/>
            <a:ext cx="2717800" cy="5461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075594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4" name="AutoShape 14"/>
          <p:cNvSpPr/>
          <p:nvPr/>
        </p:nvSpPr>
        <p:spPr>
          <a:xfrm>
            <a:off x="8384609" y="4011112"/>
            <a:ext cx="2832100" cy="5461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075594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5" name="AutoShape 15"/>
          <p:cNvSpPr/>
          <p:nvPr/>
        </p:nvSpPr>
        <p:spPr>
          <a:xfrm>
            <a:off x="11229409" y="4011112"/>
            <a:ext cx="4076700" cy="5461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075594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6" name="AutoShape 16"/>
          <p:cNvSpPr/>
          <p:nvPr/>
        </p:nvSpPr>
        <p:spPr>
          <a:xfrm>
            <a:off x="853509" y="4557212"/>
            <a:ext cx="4813300" cy="5461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075594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7" name="AutoShape 17"/>
          <p:cNvSpPr/>
          <p:nvPr/>
        </p:nvSpPr>
        <p:spPr>
          <a:xfrm>
            <a:off x="5666809" y="4557212"/>
            <a:ext cx="2717800" cy="5461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075594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8" name="AutoShape 18"/>
          <p:cNvSpPr/>
          <p:nvPr/>
        </p:nvSpPr>
        <p:spPr>
          <a:xfrm>
            <a:off x="8384609" y="4557212"/>
            <a:ext cx="2832100" cy="5461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075594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9" name="AutoShape 19"/>
          <p:cNvSpPr/>
          <p:nvPr/>
        </p:nvSpPr>
        <p:spPr>
          <a:xfrm>
            <a:off x="11229409" y="4557212"/>
            <a:ext cx="4076700" cy="5461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075594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20" name="AutoShape 20"/>
          <p:cNvSpPr/>
          <p:nvPr/>
        </p:nvSpPr>
        <p:spPr>
          <a:xfrm>
            <a:off x="853509" y="5103312"/>
            <a:ext cx="4813300" cy="5461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075594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21" name="AutoShape 21"/>
          <p:cNvSpPr/>
          <p:nvPr/>
        </p:nvSpPr>
        <p:spPr>
          <a:xfrm>
            <a:off x="5666809" y="5103312"/>
            <a:ext cx="2717800" cy="5461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075594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22" name="AutoShape 22"/>
          <p:cNvSpPr/>
          <p:nvPr/>
        </p:nvSpPr>
        <p:spPr>
          <a:xfrm>
            <a:off x="8384609" y="5103312"/>
            <a:ext cx="2832100" cy="5461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075594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23" name="AutoShape 23"/>
          <p:cNvSpPr/>
          <p:nvPr/>
        </p:nvSpPr>
        <p:spPr>
          <a:xfrm>
            <a:off x="11229409" y="5103312"/>
            <a:ext cx="4076700" cy="546100"/>
          </a:xfrm>
          <a:prstGeom prst="rect">
            <a:avLst/>
          </a:prstGeom>
          <a:solidFill>
            <a:srgbClr val="000000">
              <a:alpha val="0"/>
            </a:srgbClr>
          </a:solidFill>
          <a:ln w="12700">
            <a:solidFill>
              <a:srgbClr val="075594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Box 24"/>
          <p:cNvSpPr txBox="1"/>
          <p:nvPr/>
        </p:nvSpPr>
        <p:spPr>
          <a:xfrm>
            <a:off x="660400" y="157619"/>
            <a:ext cx="14490700" cy="596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3900" b="1" dirty="0">
                <a:solidFill>
                  <a:srgbClr val="075594"/>
                </a:solidFill>
                <a:latin typeface="&quot;Yeseva One&quot;"/>
              </a:rPr>
              <a:t>Connection Mapping &amp; Target Database</a:t>
            </a:r>
            <a:endParaRPr lang="en-US" sz="1100" dirty="0"/>
          </a:p>
        </p:txBody>
      </p:sp>
      <p:sp>
        <p:nvSpPr>
          <p:cNvPr id="25" name="TextBox 25"/>
          <p:cNvSpPr txBox="1"/>
          <p:nvPr/>
        </p:nvSpPr>
        <p:spPr>
          <a:xfrm>
            <a:off x="836982" y="1452497"/>
            <a:ext cx="14490700" cy="749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 dirty="0">
                <a:solidFill>
                  <a:srgbClr val="075594"/>
                </a:solidFill>
                <a:latin typeface="&quot;Yeseva One&quot;"/>
              </a:rPr>
              <a:t>MSSQL used for source + target. Informatica connection names auto-mapped to deployment-specific database aliases. Fixed target: msscdm_dev3.</a:t>
            </a:r>
            <a:endParaRPr lang="en-US" sz="1100" dirty="0"/>
          </a:p>
        </p:txBody>
      </p:sp>
      <p:sp>
        <p:nvSpPr>
          <p:cNvPr id="26" name="TextBox 26"/>
          <p:cNvSpPr txBox="1"/>
          <p:nvPr/>
        </p:nvSpPr>
        <p:spPr>
          <a:xfrm>
            <a:off x="942409" y="2995112"/>
            <a:ext cx="46355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Informatica Connection</a:t>
            </a:r>
            <a:endParaRPr lang="en-US" sz="1100"/>
          </a:p>
        </p:txBody>
      </p:sp>
      <p:sp>
        <p:nvSpPr>
          <p:cNvPr id="27" name="TextBox 27"/>
          <p:cNvSpPr txBox="1"/>
          <p:nvPr/>
        </p:nvSpPr>
        <p:spPr>
          <a:xfrm>
            <a:off x="5755709" y="2995112"/>
            <a:ext cx="25400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Dev Alias</a:t>
            </a:r>
            <a:endParaRPr lang="en-US" sz="1100"/>
          </a:p>
        </p:txBody>
      </p:sp>
      <p:sp>
        <p:nvSpPr>
          <p:cNvPr id="28" name="TextBox 28"/>
          <p:cNvSpPr txBox="1"/>
          <p:nvPr/>
        </p:nvSpPr>
        <p:spPr>
          <a:xfrm>
            <a:off x="8473509" y="2995112"/>
            <a:ext cx="26670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Target DB</a:t>
            </a:r>
            <a:endParaRPr lang="en-US" sz="1100"/>
          </a:p>
        </p:txBody>
      </p:sp>
      <p:sp>
        <p:nvSpPr>
          <p:cNvPr id="29" name="TextBox 29"/>
          <p:cNvSpPr txBox="1"/>
          <p:nvPr/>
        </p:nvSpPr>
        <p:spPr>
          <a:xfrm>
            <a:off x="11318309" y="2995112"/>
            <a:ext cx="39116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Purpose</a:t>
            </a:r>
            <a:endParaRPr lang="en-US" sz="1100"/>
          </a:p>
        </p:txBody>
      </p:sp>
      <p:sp>
        <p:nvSpPr>
          <p:cNvPr id="30" name="TextBox 30"/>
          <p:cNvSpPr txBox="1"/>
          <p:nvPr/>
        </p:nvSpPr>
        <p:spPr>
          <a:xfrm>
            <a:off x="942409" y="3541212"/>
            <a:ext cx="46355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CDM_PRE_LANDING</a:t>
            </a:r>
            <a:endParaRPr lang="en-US" sz="1100"/>
          </a:p>
        </p:txBody>
      </p:sp>
      <p:sp>
        <p:nvSpPr>
          <p:cNvPr id="31" name="TextBox 31"/>
          <p:cNvSpPr txBox="1"/>
          <p:nvPr/>
        </p:nvSpPr>
        <p:spPr>
          <a:xfrm>
            <a:off x="5755709" y="3541212"/>
            <a:ext cx="25400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msscdm_dev</a:t>
            </a:r>
            <a:endParaRPr lang="en-US" sz="1100"/>
          </a:p>
        </p:txBody>
      </p:sp>
      <p:sp>
        <p:nvSpPr>
          <p:cNvPr id="32" name="TextBox 32"/>
          <p:cNvSpPr txBox="1"/>
          <p:nvPr/>
        </p:nvSpPr>
        <p:spPr>
          <a:xfrm>
            <a:off x="8473509" y="3541212"/>
            <a:ext cx="26670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msscdm_dev3</a:t>
            </a:r>
            <a:endParaRPr lang="en-US" sz="1100"/>
          </a:p>
        </p:txBody>
      </p:sp>
      <p:sp>
        <p:nvSpPr>
          <p:cNvPr id="33" name="TextBox 33"/>
          <p:cNvSpPr txBox="1"/>
          <p:nvPr/>
        </p:nvSpPr>
        <p:spPr>
          <a:xfrm>
            <a:off x="11318309" y="3541212"/>
            <a:ext cx="39116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Pre-landing staging</a:t>
            </a:r>
            <a:endParaRPr lang="en-US" sz="1100"/>
          </a:p>
        </p:txBody>
      </p:sp>
      <p:sp>
        <p:nvSpPr>
          <p:cNvPr id="34" name="TextBox 34"/>
          <p:cNvSpPr txBox="1"/>
          <p:nvPr/>
        </p:nvSpPr>
        <p:spPr>
          <a:xfrm>
            <a:off x="942409" y="4100012"/>
            <a:ext cx="46355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CDM_PRE_LANDING_INV</a:t>
            </a:r>
            <a:endParaRPr lang="en-US" sz="1100"/>
          </a:p>
        </p:txBody>
      </p:sp>
      <p:sp>
        <p:nvSpPr>
          <p:cNvPr id="35" name="TextBox 35"/>
          <p:cNvSpPr txBox="1"/>
          <p:nvPr/>
        </p:nvSpPr>
        <p:spPr>
          <a:xfrm>
            <a:off x="5755709" y="4100012"/>
            <a:ext cx="25400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msscdm_inv</a:t>
            </a:r>
            <a:endParaRPr lang="en-US" sz="1100"/>
          </a:p>
        </p:txBody>
      </p:sp>
      <p:sp>
        <p:nvSpPr>
          <p:cNvPr id="36" name="TextBox 36"/>
          <p:cNvSpPr txBox="1"/>
          <p:nvPr/>
        </p:nvSpPr>
        <p:spPr>
          <a:xfrm>
            <a:off x="8473509" y="4100012"/>
            <a:ext cx="26670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msscdm_dev3</a:t>
            </a:r>
            <a:endParaRPr lang="en-US" sz="1100"/>
          </a:p>
        </p:txBody>
      </p:sp>
      <p:sp>
        <p:nvSpPr>
          <p:cNvPr id="37" name="TextBox 37"/>
          <p:cNvSpPr txBox="1"/>
          <p:nvPr/>
        </p:nvSpPr>
        <p:spPr>
          <a:xfrm>
            <a:off x="11318309" y="4100012"/>
            <a:ext cx="39116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Inventory pre-stage</a:t>
            </a:r>
            <a:endParaRPr lang="en-US" sz="1100"/>
          </a:p>
        </p:txBody>
      </p:sp>
      <p:sp>
        <p:nvSpPr>
          <p:cNvPr id="38" name="TextBox 38"/>
          <p:cNvSpPr txBox="1"/>
          <p:nvPr/>
        </p:nvSpPr>
        <p:spPr>
          <a:xfrm>
            <a:off x="942409" y="4646112"/>
            <a:ext cx="46355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CDM_LANDING</a:t>
            </a:r>
            <a:endParaRPr lang="en-US" sz="1100"/>
          </a:p>
        </p:txBody>
      </p:sp>
      <p:sp>
        <p:nvSpPr>
          <p:cNvPr id="39" name="TextBox 39"/>
          <p:cNvSpPr txBox="1"/>
          <p:nvPr/>
        </p:nvSpPr>
        <p:spPr>
          <a:xfrm>
            <a:off x="5755709" y="4646112"/>
            <a:ext cx="25400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cmx_ors_10_3</a:t>
            </a:r>
            <a:endParaRPr lang="en-US" sz="1100"/>
          </a:p>
        </p:txBody>
      </p:sp>
      <p:sp>
        <p:nvSpPr>
          <p:cNvPr id="40" name="TextBox 40"/>
          <p:cNvSpPr txBox="1"/>
          <p:nvPr/>
        </p:nvSpPr>
        <p:spPr>
          <a:xfrm>
            <a:off x="8473509" y="4646112"/>
            <a:ext cx="26670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msscdm_dev3</a:t>
            </a:r>
            <a:endParaRPr lang="en-US" sz="1100"/>
          </a:p>
        </p:txBody>
      </p:sp>
      <p:sp>
        <p:nvSpPr>
          <p:cNvPr id="41" name="TextBox 41"/>
          <p:cNvSpPr txBox="1"/>
          <p:nvPr/>
        </p:nvSpPr>
        <p:spPr>
          <a:xfrm>
            <a:off x="11318309" y="4646112"/>
            <a:ext cx="39116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Final landing zone</a:t>
            </a:r>
            <a:endParaRPr lang="en-US" sz="1100"/>
          </a:p>
        </p:txBody>
      </p:sp>
      <p:sp>
        <p:nvSpPr>
          <p:cNvPr id="42" name="TextBox 42"/>
          <p:cNvSpPr txBox="1"/>
          <p:nvPr/>
        </p:nvSpPr>
        <p:spPr>
          <a:xfrm>
            <a:off x="942409" y="5192212"/>
            <a:ext cx="46355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CDM_LANDING_INV</a:t>
            </a:r>
            <a:endParaRPr lang="en-US" sz="1100"/>
          </a:p>
        </p:txBody>
      </p:sp>
      <p:sp>
        <p:nvSpPr>
          <p:cNvPr id="43" name="TextBox 43"/>
          <p:cNvSpPr txBox="1"/>
          <p:nvPr/>
        </p:nvSpPr>
        <p:spPr>
          <a:xfrm>
            <a:off x="5755709" y="5192212"/>
            <a:ext cx="25400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cmx_ors_inv</a:t>
            </a:r>
            <a:endParaRPr lang="en-US" sz="1100"/>
          </a:p>
        </p:txBody>
      </p:sp>
      <p:sp>
        <p:nvSpPr>
          <p:cNvPr id="44" name="TextBox 44"/>
          <p:cNvSpPr txBox="1"/>
          <p:nvPr/>
        </p:nvSpPr>
        <p:spPr>
          <a:xfrm>
            <a:off x="8473509" y="5192212"/>
            <a:ext cx="26670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msscdm_dev3</a:t>
            </a:r>
            <a:endParaRPr lang="en-US" sz="1100"/>
          </a:p>
        </p:txBody>
      </p:sp>
      <p:sp>
        <p:nvSpPr>
          <p:cNvPr id="45" name="TextBox 45"/>
          <p:cNvSpPr txBox="1"/>
          <p:nvPr/>
        </p:nvSpPr>
        <p:spPr>
          <a:xfrm>
            <a:off x="11318309" y="5192212"/>
            <a:ext cx="39116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Inventory landing</a:t>
            </a:r>
            <a:endParaRPr lang="en-US"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329803" y="-146050"/>
            <a:ext cx="6934200" cy="9144000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876300" y="5245100"/>
            <a:ext cx="12700" cy="1447800"/>
          </a:xfrm>
          <a:prstGeom prst="rect">
            <a:avLst/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36" y="2075363"/>
            <a:ext cx="8115300" cy="6083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76300" y="660400"/>
            <a:ext cx="14490700" cy="571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3800" b="1">
                <a:solidFill>
                  <a:srgbClr val="075594"/>
                </a:solidFill>
                <a:latin typeface="&quot;Yeseva One&quot;"/>
              </a:rPr>
              <a:t>Config YAML Pattern &amp; Environment Variables</a:t>
            </a:r>
            <a:endParaRPr lang="en-US" sz="1100"/>
          </a:p>
        </p:txBody>
      </p:sp>
      <p:sp>
        <p:nvSpPr>
          <p:cNvPr id="7" name="TextBox 7"/>
          <p:cNvSpPr txBox="1"/>
          <p:nvPr/>
        </p:nvSpPr>
        <p:spPr>
          <a:xfrm>
            <a:off x="9965673" y="2286000"/>
            <a:ext cx="5718827" cy="863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800" b="1" dirty="0">
                <a:solidFill>
                  <a:srgbClr val="075594"/>
                </a:solidFill>
                <a:latin typeface="&quot;Yeseva One&quot;"/>
              </a:rPr>
              <a:t>Dynamic Configuration via</a:t>
            </a:r>
          </a:p>
          <a:p>
            <a:pPr indent="0" algn="l">
              <a:lnSpc>
                <a:spcPct val="120000"/>
              </a:lnSpc>
              <a:defRPr/>
            </a:pPr>
            <a:r>
              <a:rPr lang="en-US" sz="2800" b="1" dirty="0">
                <a:solidFill>
                  <a:srgbClr val="075594"/>
                </a:solidFill>
                <a:latin typeface="&quot;Yeseva One&quot;"/>
              </a:rPr>
              <a:t> </a:t>
            </a:r>
            <a:r>
              <a:rPr lang="en-US" b="1" dirty="0">
                <a:latin typeface="&quot;Yeseva One&quot;"/>
              </a:rPr>
              <a:t>${</a:t>
            </a:r>
            <a:r>
              <a:rPr lang="en-US" b="1" dirty="0" err="1">
                <a:latin typeface="&quot;Yeseva One&quot;"/>
              </a:rPr>
              <a:t>VAR:default</a:t>
            </a:r>
            <a:r>
              <a:rPr lang="en-US" b="1" dirty="0">
                <a:latin typeface="&quot;Yeseva One&quot;"/>
              </a:rPr>
              <a:t>}</a:t>
            </a:r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9965673" y="3492500"/>
            <a:ext cx="5422900" cy="1079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 dirty="0">
                <a:latin typeface="&quot;Yeseva One&quot;"/>
              </a:rPr>
              <a:t>YAML config supports environment variable injection. Developers override values at runtime without code changes.</a:t>
            </a:r>
            <a:endParaRPr lang="en-US" sz="1100" dirty="0"/>
          </a:p>
        </p:txBody>
      </p:sp>
      <p:sp>
        <p:nvSpPr>
          <p:cNvPr id="9" name="TextBox 9"/>
          <p:cNvSpPr txBox="1"/>
          <p:nvPr/>
        </p:nvSpPr>
        <p:spPr>
          <a:xfrm>
            <a:off x="9965673" y="5089873"/>
            <a:ext cx="5168900" cy="1447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 dirty="0">
                <a:latin typeface="&quot;Yeseva One&quot;"/>
              </a:rPr>
              <a:t>Example: </a:t>
            </a:r>
            <a:r>
              <a:rPr lang="en-US" sz="1900" b="1" dirty="0" err="1">
                <a:latin typeface="&quot;Yeseva One&quot;"/>
              </a:rPr>
              <a:t>source_db</a:t>
            </a:r>
            <a:r>
              <a:rPr lang="en-US" sz="1900" b="1" dirty="0">
                <a:latin typeface="&quot;Yeseva One&quot;"/>
              </a:rPr>
              <a:t>: ${</a:t>
            </a:r>
            <a:r>
              <a:rPr lang="en-US" sz="1900" b="1" dirty="0" err="1">
                <a:latin typeface="&quot;Yeseva One&quot;"/>
              </a:rPr>
              <a:t>DB_SOURCE:msscdm_dev</a:t>
            </a:r>
            <a:r>
              <a:rPr lang="en-US" sz="1900" b="1" dirty="0">
                <a:latin typeface="&quot;Yeseva One&quot;"/>
              </a:rPr>
              <a:t>} → uses DB_SOURCE env var, defaults to </a:t>
            </a:r>
            <a:r>
              <a:rPr lang="en-US" sz="1900" b="1" dirty="0" err="1">
                <a:latin typeface="&quot;Yeseva One&quot;"/>
              </a:rPr>
              <a:t>msscdm_dev</a:t>
            </a:r>
            <a:r>
              <a:rPr lang="en-US" sz="1900" b="1" dirty="0">
                <a:latin typeface="&quot;Yeseva One&quot;"/>
              </a:rPr>
              <a:t> if unset.</a:t>
            </a:r>
            <a:endParaRPr lang="en-US" sz="11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128000" y="0"/>
            <a:ext cx="8128000" cy="9144000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876300" y="1701800"/>
            <a:ext cx="14490700" cy="661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>
            <a:off x="876300" y="1701800"/>
            <a:ext cx="7086600" cy="661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>
            <a:off x="876300" y="1701800"/>
            <a:ext cx="7086600" cy="661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876300" y="6007100"/>
            <a:ext cx="7086600" cy="23114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>
            <a:off x="8280400" y="1701800"/>
            <a:ext cx="7086600" cy="661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>
            <a:off x="8280400" y="1701800"/>
            <a:ext cx="7086600" cy="6616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>
            <a:off x="8280400" y="6007100"/>
            <a:ext cx="7086600" cy="23114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t="1000" b="1000"/>
          <a:stretch>
            <a:fillRect/>
          </a:stretch>
        </p:blipFill>
        <p:spPr>
          <a:xfrm>
            <a:off x="876300" y="1701800"/>
            <a:ext cx="7086600" cy="3975100"/>
          </a:xfrm>
          <a:prstGeom prst="roundRect">
            <a:avLst>
              <a:gd name="adj" fmla="val 1916"/>
            </a:avLst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 t="1000" b="1000"/>
          <a:stretch>
            <a:fillRect/>
          </a:stretch>
        </p:blipFill>
        <p:spPr>
          <a:xfrm>
            <a:off x="8280400" y="1701800"/>
            <a:ext cx="7086600" cy="3975100"/>
          </a:xfrm>
          <a:prstGeom prst="roundRect">
            <a:avLst>
              <a:gd name="adj" fmla="val 1916"/>
            </a:avLst>
          </a:prstGeom>
        </p:spPr>
      </p:pic>
      <p:sp>
        <p:nvSpPr>
          <p:cNvPr id="12" name="TextBox 12"/>
          <p:cNvSpPr txBox="1"/>
          <p:nvPr/>
        </p:nvSpPr>
        <p:spPr>
          <a:xfrm>
            <a:off x="876300" y="228600"/>
            <a:ext cx="14490700" cy="596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3900" b="1" dirty="0">
                <a:solidFill>
                  <a:srgbClr val="075594"/>
                </a:solidFill>
                <a:latin typeface="&quot;Yeseva One&quot;"/>
              </a:rPr>
              <a:t>Source Reader Pattern: </a:t>
            </a:r>
            <a:r>
              <a:rPr lang="en-US" sz="3900" b="1" dirty="0" err="1">
                <a:solidFill>
                  <a:srgbClr val="075594"/>
                </a:solidFill>
                <a:latin typeface="&quot;Yeseva One&quot;"/>
              </a:rPr>
              <a:t>read_source</a:t>
            </a:r>
            <a:r>
              <a:rPr lang="en-US" sz="3900" b="1" dirty="0">
                <a:solidFill>
                  <a:srgbClr val="075594"/>
                </a:solidFill>
                <a:latin typeface="&quot;Yeseva One&quot;"/>
              </a:rPr>
              <a:t>(query)</a:t>
            </a:r>
            <a:endParaRPr lang="en-US" sz="1100" dirty="0"/>
          </a:p>
        </p:txBody>
      </p:sp>
      <p:sp>
        <p:nvSpPr>
          <p:cNvPr id="13" name="TextBox 13"/>
          <p:cNvSpPr txBox="1"/>
          <p:nvPr/>
        </p:nvSpPr>
        <p:spPr>
          <a:xfrm>
            <a:off x="876300" y="6007100"/>
            <a:ext cx="7086600" cy="444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900" b="1">
                <a:solidFill>
                  <a:srgbClr val="075594"/>
                </a:solidFill>
                <a:latin typeface="&quot;Yeseva One&quot;"/>
              </a:rPr>
              <a:t>JDBC Source Read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8280400" y="6007100"/>
            <a:ext cx="7086600" cy="444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900" b="1">
                <a:solidFill>
                  <a:srgbClr val="075594"/>
                </a:solidFill>
                <a:latin typeface="&quot;Yeseva One&quot;"/>
              </a:rPr>
              <a:t>Code Example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876300" y="6629400"/>
            <a:ext cx="7086600" cy="749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read_source() executes SQL query against MSSQL source, returns DataFrame.</a:t>
            </a:r>
            <a:endParaRPr lang="en-US" sz="1100"/>
          </a:p>
        </p:txBody>
      </p:sp>
      <p:sp>
        <p:nvSpPr>
          <p:cNvPr id="16" name="TextBox 16"/>
          <p:cNvSpPr txBox="1"/>
          <p:nvPr/>
        </p:nvSpPr>
        <p:spPr>
          <a:xfrm>
            <a:off x="876300" y="7569200"/>
            <a:ext cx="7086600" cy="749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Supports parameterized queries, connection pooling, and partition pruning for performance.</a:t>
            </a:r>
            <a:endParaRPr lang="en-US" sz="1100"/>
          </a:p>
        </p:txBody>
      </p:sp>
      <p:sp>
        <p:nvSpPr>
          <p:cNvPr id="17" name="TextBox 17"/>
          <p:cNvSpPr txBox="1"/>
          <p:nvPr/>
        </p:nvSpPr>
        <p:spPr>
          <a:xfrm>
            <a:off x="8280400" y="6629400"/>
            <a:ext cx="7086600" cy="749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df = spark.read.format('jdbc') .option('url', jdbc_url) .option('query', sql_query) .load()</a:t>
            </a:r>
            <a:endParaRPr lang="en-US" sz="1100"/>
          </a:p>
        </p:txBody>
      </p:sp>
      <p:sp>
        <p:nvSpPr>
          <p:cNvPr id="18" name="TextBox 18"/>
          <p:cNvSpPr txBox="1"/>
          <p:nvPr/>
        </p:nvSpPr>
        <p:spPr>
          <a:xfrm>
            <a:off x="8280400" y="7569200"/>
            <a:ext cx="7086600" cy="749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Auto-configures partitioning, connection pools, and timeouts from config YAML.</a:t>
            </a:r>
            <a:endParaRPr lang="en-US"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090161" y="0"/>
            <a:ext cx="8165839" cy="9144000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>
            <a:off x="876300" y="2019300"/>
            <a:ext cx="14490700" cy="6477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>
            <a:off x="876300" y="2019300"/>
            <a:ext cx="7086600" cy="6477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>
            <a:off x="876300" y="2019300"/>
            <a:ext cx="7086600" cy="6477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876300" y="5994400"/>
            <a:ext cx="7086600" cy="24892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>
            <a:off x="8280400" y="2019300"/>
            <a:ext cx="7086600" cy="6477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>
            <a:off x="8280400" y="2019300"/>
            <a:ext cx="7086600" cy="6477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>
            <a:off x="8280400" y="5994400"/>
            <a:ext cx="7086600" cy="24892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t="4000" b="4000"/>
          <a:stretch>
            <a:fillRect/>
          </a:stretch>
        </p:blipFill>
        <p:spPr>
          <a:xfrm>
            <a:off x="755650" y="1190321"/>
            <a:ext cx="7086600" cy="3683000"/>
          </a:xfrm>
          <a:prstGeom prst="roundRect">
            <a:avLst>
              <a:gd name="adj" fmla="val 2068"/>
            </a:avLst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 t="4000" b="4000"/>
          <a:stretch>
            <a:fillRect/>
          </a:stretch>
        </p:blipFill>
        <p:spPr>
          <a:xfrm>
            <a:off x="8597900" y="1212850"/>
            <a:ext cx="7086600" cy="3683000"/>
          </a:xfrm>
          <a:prstGeom prst="roundRect">
            <a:avLst>
              <a:gd name="adj" fmla="val 2068"/>
            </a:avLst>
          </a:prstGeom>
        </p:spPr>
      </p:pic>
      <p:sp>
        <p:nvSpPr>
          <p:cNvPr id="12" name="TextBox 12"/>
          <p:cNvSpPr txBox="1"/>
          <p:nvPr/>
        </p:nvSpPr>
        <p:spPr>
          <a:xfrm>
            <a:off x="584200" y="-92379"/>
            <a:ext cx="14490700" cy="1117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3600" b="1">
                <a:solidFill>
                  <a:srgbClr val="075594"/>
                </a:solidFill>
                <a:latin typeface="&quot;Yeseva One&quot;"/>
              </a:rPr>
              <a:t>Target Writer Pattern: safe_write_jdbc + smart_repartition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776005" y="5045380"/>
            <a:ext cx="7086600" cy="419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700" b="1" dirty="0">
                <a:solidFill>
                  <a:srgbClr val="075594"/>
                </a:solidFill>
                <a:latin typeface="&quot;Yeseva One&quot;"/>
              </a:rPr>
              <a:t>Safe Write Pattern</a:t>
            </a:r>
            <a:endParaRPr lang="en-US" sz="1100" dirty="0"/>
          </a:p>
        </p:txBody>
      </p:sp>
      <p:sp>
        <p:nvSpPr>
          <p:cNvPr id="14" name="TextBox 14"/>
          <p:cNvSpPr txBox="1"/>
          <p:nvPr/>
        </p:nvSpPr>
        <p:spPr>
          <a:xfrm>
            <a:off x="8572500" y="5168900"/>
            <a:ext cx="7086600" cy="419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700" b="1" dirty="0">
                <a:latin typeface="&quot;Yeseva One&quot;"/>
              </a:rPr>
              <a:t>Smart Repartitioning</a:t>
            </a:r>
            <a:endParaRPr lang="en-US" sz="1100" dirty="0"/>
          </a:p>
        </p:txBody>
      </p:sp>
      <p:sp>
        <p:nvSpPr>
          <p:cNvPr id="15" name="TextBox 15"/>
          <p:cNvSpPr txBox="1"/>
          <p:nvPr/>
        </p:nvSpPr>
        <p:spPr>
          <a:xfrm>
            <a:off x="749039" y="5775021"/>
            <a:ext cx="7086600" cy="698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800" b="1" dirty="0" err="1">
                <a:solidFill>
                  <a:srgbClr val="075594"/>
                </a:solidFill>
                <a:latin typeface="&quot;Yeseva One&quot;"/>
              </a:rPr>
              <a:t>safe_write_jdbc</a:t>
            </a:r>
            <a:r>
              <a:rPr lang="en-US" sz="1800" b="1" dirty="0">
                <a:solidFill>
                  <a:srgbClr val="075594"/>
                </a:solidFill>
                <a:latin typeface="&quot;Yeseva One&quot;"/>
              </a:rPr>
              <a:t>() handles insert/update logic, retry logic, and connection cleanup.</a:t>
            </a:r>
            <a:endParaRPr lang="en-US" sz="1100" dirty="0"/>
          </a:p>
        </p:txBody>
      </p:sp>
      <p:sp>
        <p:nvSpPr>
          <p:cNvPr id="16" name="TextBox 16"/>
          <p:cNvSpPr txBox="1"/>
          <p:nvPr/>
        </p:nvSpPr>
        <p:spPr>
          <a:xfrm>
            <a:off x="742950" y="6769100"/>
            <a:ext cx="7086600" cy="698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800" b="1" dirty="0">
                <a:solidFill>
                  <a:srgbClr val="075594"/>
                </a:solidFill>
                <a:latin typeface="&quot;Yeseva One&quot;"/>
              </a:rPr>
              <a:t>Prevents data loss via transaction semantics and automatic rollback on failure.</a:t>
            </a:r>
            <a:endParaRPr lang="en-US" sz="1100" dirty="0"/>
          </a:p>
        </p:txBody>
      </p:sp>
      <p:sp>
        <p:nvSpPr>
          <p:cNvPr id="17" name="TextBox 17"/>
          <p:cNvSpPr txBox="1"/>
          <p:nvPr/>
        </p:nvSpPr>
        <p:spPr>
          <a:xfrm>
            <a:off x="8579807" y="5775021"/>
            <a:ext cx="7086600" cy="698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800" b="1" dirty="0" err="1">
                <a:latin typeface="&quot;Yeseva One&quot;"/>
              </a:rPr>
              <a:t>smart_repartition</a:t>
            </a:r>
            <a:r>
              <a:rPr lang="en-US" sz="1800" b="1" dirty="0">
                <a:latin typeface="&quot;Yeseva One&quot;"/>
              </a:rPr>
              <a:t>() tunes partition count based on data volume + cluster config.</a:t>
            </a:r>
            <a:endParaRPr lang="en-US" sz="1100" dirty="0"/>
          </a:p>
        </p:txBody>
      </p:sp>
      <p:sp>
        <p:nvSpPr>
          <p:cNvPr id="18" name="TextBox 18"/>
          <p:cNvSpPr txBox="1"/>
          <p:nvPr/>
        </p:nvSpPr>
        <p:spPr>
          <a:xfrm>
            <a:off x="8603815" y="6718300"/>
            <a:ext cx="7086600" cy="10414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800" b="1" dirty="0">
                <a:latin typeface="&quot;Yeseva One&quot;"/>
              </a:rPr>
              <a:t>Balances write parallelism: too many partitions → connection overhead; too few → serialization bottleneck.</a:t>
            </a:r>
            <a:endParaRPr lang="en-US" sz="11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876300" y="3213100"/>
            <a:ext cx="14490700" cy="4330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>
            <a:off x="876300" y="3213100"/>
            <a:ext cx="3429000" cy="4330700"/>
          </a:xfrm>
          <a:prstGeom prst="rect">
            <a:avLst/>
          </a:prstGeom>
          <a:solidFill>
            <a:srgbClr val="94C9F4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>
            <a:off x="1130300" y="3467100"/>
            <a:ext cx="749300" cy="749300"/>
          </a:xfrm>
          <a:prstGeom prst="roundRect">
            <a:avLst>
              <a:gd name="adj" fmla="val 49152"/>
            </a:avLst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4559300" y="3213100"/>
            <a:ext cx="3429000" cy="4330700"/>
          </a:xfrm>
          <a:prstGeom prst="rect">
            <a:avLst/>
          </a:prstGeom>
          <a:solidFill>
            <a:srgbClr val="94C9F4"/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>
            <a:off x="4813300" y="3467100"/>
            <a:ext cx="749300" cy="749300"/>
          </a:xfrm>
          <a:prstGeom prst="roundRect">
            <a:avLst>
              <a:gd name="adj" fmla="val 49152"/>
            </a:avLst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>
            <a:off x="8242300" y="3213100"/>
            <a:ext cx="3429000" cy="4330700"/>
          </a:xfrm>
          <a:prstGeom prst="rect">
            <a:avLst/>
          </a:prstGeom>
          <a:solidFill>
            <a:srgbClr val="94C9F4"/>
          </a:solidFill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>
            <a:off x="8496300" y="3467100"/>
            <a:ext cx="749300" cy="749300"/>
          </a:xfrm>
          <a:prstGeom prst="roundRect">
            <a:avLst>
              <a:gd name="adj" fmla="val 49152"/>
            </a:avLst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>
            <a:off x="11938000" y="3213100"/>
            <a:ext cx="3429000" cy="4330700"/>
          </a:xfrm>
          <a:prstGeom prst="rect">
            <a:avLst/>
          </a:prstGeom>
          <a:solidFill>
            <a:srgbClr val="94C9F4"/>
          </a:solidFill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12179300" y="3467100"/>
            <a:ext cx="749300" cy="749300"/>
          </a:xfrm>
          <a:prstGeom prst="roundRect">
            <a:avLst>
              <a:gd name="adj" fmla="val 49152"/>
            </a:avLst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882650" y="279400"/>
            <a:ext cx="14490700" cy="596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3900" b="1" dirty="0">
                <a:solidFill>
                  <a:srgbClr val="075594"/>
                </a:solidFill>
                <a:latin typeface="&quot;Yeseva One&quot;"/>
              </a:rPr>
              <a:t>Source Qualifier Conversion Patterns</a:t>
            </a:r>
            <a:endParaRPr lang="en-US" sz="1100" dirty="0"/>
          </a:p>
        </p:txBody>
      </p:sp>
      <p:sp>
        <p:nvSpPr>
          <p:cNvPr id="13" name="TextBox 13"/>
          <p:cNvSpPr txBox="1"/>
          <p:nvPr/>
        </p:nvSpPr>
        <p:spPr>
          <a:xfrm>
            <a:off x="876300" y="2476500"/>
            <a:ext cx="14490700" cy="444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900" b="1">
                <a:solidFill>
                  <a:srgbClr val="075594"/>
                </a:solidFill>
                <a:latin typeface="&quot;Yeseva One&quot;"/>
              </a:rPr>
              <a:t>Standard filter + aggregation logic auto-generated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1130300" y="4470400"/>
            <a:ext cx="2921000" cy="749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400" b="1">
                <a:solidFill>
                  <a:srgbClr val="075594"/>
                </a:solidFill>
                <a:latin typeface="&quot;Yeseva One&quot;"/>
              </a:rPr>
              <a:t>Filtering &amp; Predicates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4813300" y="4470400"/>
            <a:ext cx="29210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400" b="1">
                <a:solidFill>
                  <a:srgbClr val="075594"/>
                </a:solidFill>
                <a:latin typeface="&quot;Yeseva One&quot;"/>
              </a:rPr>
              <a:t>Aggregations</a:t>
            </a:r>
            <a:endParaRPr lang="en-US" sz="1100"/>
          </a:p>
        </p:txBody>
      </p:sp>
      <p:sp>
        <p:nvSpPr>
          <p:cNvPr id="16" name="TextBox 16"/>
          <p:cNvSpPr txBox="1"/>
          <p:nvPr/>
        </p:nvSpPr>
        <p:spPr>
          <a:xfrm>
            <a:off x="8496300" y="4470400"/>
            <a:ext cx="29210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400" b="1">
                <a:solidFill>
                  <a:srgbClr val="075594"/>
                </a:solidFill>
                <a:latin typeface="&quot;Yeseva One&quot;"/>
              </a:rPr>
              <a:t>Sorting</a:t>
            </a:r>
            <a:endParaRPr lang="en-US" sz="1100"/>
          </a:p>
        </p:txBody>
      </p:sp>
      <p:sp>
        <p:nvSpPr>
          <p:cNvPr id="17" name="TextBox 17"/>
          <p:cNvSpPr txBox="1"/>
          <p:nvPr/>
        </p:nvSpPr>
        <p:spPr>
          <a:xfrm>
            <a:off x="12179300" y="4470400"/>
            <a:ext cx="29210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400" b="1">
                <a:solidFill>
                  <a:srgbClr val="075594"/>
                </a:solidFill>
                <a:latin typeface="&quot;Yeseva One&quot;"/>
              </a:rPr>
              <a:t>Joiner Logic</a:t>
            </a:r>
            <a:endParaRPr lang="en-US" sz="1100"/>
          </a:p>
        </p:txBody>
      </p:sp>
      <p:sp>
        <p:nvSpPr>
          <p:cNvPr id="18" name="TextBox 18"/>
          <p:cNvSpPr txBox="1"/>
          <p:nvPr/>
        </p:nvSpPr>
        <p:spPr>
          <a:xfrm>
            <a:off x="1130300" y="5397500"/>
            <a:ext cx="2921000" cy="1879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WHERE clauses converted to DataFrame .filter() with optimized logical operators.</a:t>
            </a:r>
            <a:endParaRPr lang="en-US" sz="1100"/>
          </a:p>
        </p:txBody>
      </p:sp>
      <p:sp>
        <p:nvSpPr>
          <p:cNvPr id="19" name="TextBox 19"/>
          <p:cNvSpPr txBox="1"/>
          <p:nvPr/>
        </p:nvSpPr>
        <p:spPr>
          <a:xfrm>
            <a:off x="4813300" y="5029200"/>
            <a:ext cx="2921000" cy="1879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 dirty="0">
                <a:solidFill>
                  <a:srgbClr val="075594"/>
                </a:solidFill>
                <a:latin typeface="&quot;Yeseva One&quot;"/>
              </a:rPr>
              <a:t>GROUP BY + SUM/COUNT/AVG translated to PySpark .</a:t>
            </a:r>
            <a:r>
              <a:rPr lang="en-US" sz="1900" b="1" dirty="0" err="1">
                <a:solidFill>
                  <a:srgbClr val="075594"/>
                </a:solidFill>
                <a:latin typeface="&quot;Yeseva One&quot;"/>
              </a:rPr>
              <a:t>groupBy</a:t>
            </a:r>
            <a:r>
              <a:rPr lang="en-US" sz="1900" b="1" dirty="0">
                <a:solidFill>
                  <a:srgbClr val="075594"/>
                </a:solidFill>
                <a:latin typeface="&quot;Yeseva One&quot;"/>
              </a:rPr>
              <a:t>().</a:t>
            </a:r>
            <a:r>
              <a:rPr lang="en-US" sz="1900" b="1" dirty="0" err="1">
                <a:solidFill>
                  <a:srgbClr val="075594"/>
                </a:solidFill>
                <a:latin typeface="&quot;Yeseva One&quot;"/>
              </a:rPr>
              <a:t>agg</a:t>
            </a:r>
            <a:r>
              <a:rPr lang="en-US" sz="1900" b="1" dirty="0">
                <a:solidFill>
                  <a:srgbClr val="075594"/>
                </a:solidFill>
                <a:latin typeface="&quot;Yeseva One&quot;"/>
              </a:rPr>
              <a:t>() with partitioning hints.</a:t>
            </a:r>
            <a:endParaRPr lang="en-US" sz="1100" dirty="0"/>
          </a:p>
        </p:txBody>
      </p:sp>
      <p:sp>
        <p:nvSpPr>
          <p:cNvPr id="20" name="TextBox 20"/>
          <p:cNvSpPr txBox="1"/>
          <p:nvPr/>
        </p:nvSpPr>
        <p:spPr>
          <a:xfrm>
            <a:off x="8496300" y="5029200"/>
            <a:ext cx="2921000" cy="1879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ORDER BY converted to .orderBy() with optional distributed sort for large datasets.</a:t>
            </a:r>
            <a:endParaRPr lang="en-US" sz="1100"/>
          </a:p>
        </p:txBody>
      </p:sp>
      <p:sp>
        <p:nvSpPr>
          <p:cNvPr id="21" name="TextBox 21"/>
          <p:cNvSpPr txBox="1"/>
          <p:nvPr/>
        </p:nvSpPr>
        <p:spPr>
          <a:xfrm>
            <a:off x="12179300" y="5029200"/>
            <a:ext cx="2921000" cy="1879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 dirty="0">
                <a:solidFill>
                  <a:srgbClr val="075594"/>
                </a:solidFill>
                <a:latin typeface="&quot;Yeseva One&quot;"/>
              </a:rPr>
              <a:t>Informatica Joiner → PySpark SQL JOIN with join type preservation + null handling.</a:t>
            </a:r>
            <a:endParaRPr lang="en-US" sz="1100" dirty="0"/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4300" y="3721100"/>
            <a:ext cx="241300" cy="241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067300" y="3721100"/>
            <a:ext cx="241300" cy="241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rcRect t="7000" b="7000"/>
          <a:stretch>
            <a:fillRect/>
          </a:stretch>
        </p:blipFill>
        <p:spPr>
          <a:xfrm>
            <a:off x="8737600" y="3721100"/>
            <a:ext cx="279400" cy="241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5"/>
          <a:srcRect l="6000" r="6000"/>
          <a:stretch>
            <a:fillRect/>
          </a:stretch>
        </p:blipFill>
        <p:spPr>
          <a:xfrm>
            <a:off x="12458700" y="3721100"/>
            <a:ext cx="215900" cy="241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876300" y="3136900"/>
            <a:ext cx="14490700" cy="50800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>
            <a:off x="876300" y="3136900"/>
            <a:ext cx="3429000" cy="5080000"/>
          </a:xfrm>
          <a:prstGeom prst="rect">
            <a:avLst/>
          </a:prstGeom>
          <a:solidFill>
            <a:srgbClr val="94C9F4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>
            <a:off x="1130300" y="3390900"/>
            <a:ext cx="749300" cy="749300"/>
          </a:xfrm>
          <a:prstGeom prst="roundRect">
            <a:avLst>
              <a:gd name="adj" fmla="val 49152"/>
            </a:avLst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4559300" y="3136900"/>
            <a:ext cx="3429000" cy="5080000"/>
          </a:xfrm>
          <a:prstGeom prst="rect">
            <a:avLst/>
          </a:prstGeom>
          <a:solidFill>
            <a:srgbClr val="94C9F4"/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>
            <a:off x="4813300" y="3390900"/>
            <a:ext cx="749300" cy="749300"/>
          </a:xfrm>
          <a:prstGeom prst="roundRect">
            <a:avLst>
              <a:gd name="adj" fmla="val 49152"/>
            </a:avLst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>
            <a:off x="8242300" y="3136900"/>
            <a:ext cx="3429000" cy="5080000"/>
          </a:xfrm>
          <a:prstGeom prst="rect">
            <a:avLst/>
          </a:prstGeom>
          <a:solidFill>
            <a:srgbClr val="94C9F4"/>
          </a:solidFill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>
            <a:off x="8496300" y="3390900"/>
            <a:ext cx="749300" cy="749300"/>
          </a:xfrm>
          <a:prstGeom prst="roundRect">
            <a:avLst>
              <a:gd name="adj" fmla="val 49152"/>
            </a:avLst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>
            <a:off x="11938000" y="3136900"/>
            <a:ext cx="3429000" cy="5080000"/>
          </a:xfrm>
          <a:prstGeom prst="rect">
            <a:avLst/>
          </a:prstGeom>
          <a:solidFill>
            <a:srgbClr val="94C9F4"/>
          </a:solidFill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12179300" y="3390900"/>
            <a:ext cx="749300" cy="749300"/>
          </a:xfrm>
          <a:prstGeom prst="roundRect">
            <a:avLst>
              <a:gd name="adj" fmla="val 49152"/>
            </a:avLst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488950" y="-165448"/>
            <a:ext cx="14490700" cy="1206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3900" b="1" dirty="0">
                <a:solidFill>
                  <a:srgbClr val="075594"/>
                </a:solidFill>
                <a:latin typeface="&quot;Yeseva One&quot;"/>
              </a:rPr>
              <a:t>Expression Conversion Examples: 40+ Functions Translated</a:t>
            </a:r>
            <a:endParaRPr lang="en-US" sz="1100" dirty="0"/>
          </a:p>
        </p:txBody>
      </p:sp>
      <p:sp>
        <p:nvSpPr>
          <p:cNvPr id="13" name="TextBox 13"/>
          <p:cNvSpPr txBox="1"/>
          <p:nvPr/>
        </p:nvSpPr>
        <p:spPr>
          <a:xfrm>
            <a:off x="876300" y="2400300"/>
            <a:ext cx="14490700" cy="444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900" b="1" dirty="0">
                <a:solidFill>
                  <a:srgbClr val="075594"/>
                </a:solidFill>
                <a:latin typeface="&quot;Yeseva One&quot;"/>
              </a:rPr>
              <a:t>Common Informatica functions → PySpark SQL equivalents</a:t>
            </a:r>
            <a:endParaRPr lang="en-US" sz="1100" dirty="0"/>
          </a:p>
        </p:txBody>
      </p:sp>
      <p:sp>
        <p:nvSpPr>
          <p:cNvPr id="14" name="TextBox 14"/>
          <p:cNvSpPr txBox="1"/>
          <p:nvPr/>
        </p:nvSpPr>
        <p:spPr>
          <a:xfrm>
            <a:off x="1130300" y="4394200"/>
            <a:ext cx="29210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400" b="1">
                <a:solidFill>
                  <a:srgbClr val="075594"/>
                </a:solidFill>
                <a:latin typeface="&quot;Yeseva One&quot;"/>
              </a:rPr>
              <a:t>IIF &amp; DECODE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4813300" y="4394200"/>
            <a:ext cx="29210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400" b="1">
                <a:solidFill>
                  <a:srgbClr val="075594"/>
                </a:solidFill>
                <a:latin typeface="&quot;Yeseva One&quot;"/>
              </a:rPr>
              <a:t>Date Functions</a:t>
            </a:r>
            <a:endParaRPr lang="en-US" sz="1100"/>
          </a:p>
        </p:txBody>
      </p:sp>
      <p:sp>
        <p:nvSpPr>
          <p:cNvPr id="16" name="TextBox 16"/>
          <p:cNvSpPr txBox="1"/>
          <p:nvPr/>
        </p:nvSpPr>
        <p:spPr>
          <a:xfrm>
            <a:off x="8496300" y="4394200"/>
            <a:ext cx="29210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400" b="1">
                <a:solidFill>
                  <a:srgbClr val="075594"/>
                </a:solidFill>
                <a:latin typeface="&quot;Yeseva One&quot;"/>
              </a:rPr>
              <a:t>String Functions</a:t>
            </a:r>
            <a:endParaRPr lang="en-US" sz="1100"/>
          </a:p>
        </p:txBody>
      </p:sp>
      <p:sp>
        <p:nvSpPr>
          <p:cNvPr id="17" name="TextBox 17"/>
          <p:cNvSpPr txBox="1"/>
          <p:nvPr/>
        </p:nvSpPr>
        <p:spPr>
          <a:xfrm>
            <a:off x="12179300" y="4394200"/>
            <a:ext cx="29210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400" b="1">
                <a:solidFill>
                  <a:srgbClr val="075594"/>
                </a:solidFill>
                <a:latin typeface="&quot;Yeseva One&quot;"/>
              </a:rPr>
              <a:t>Null Handling</a:t>
            </a:r>
            <a:endParaRPr lang="en-US" sz="1100"/>
          </a:p>
        </p:txBody>
      </p:sp>
      <p:sp>
        <p:nvSpPr>
          <p:cNvPr id="18" name="TextBox 18"/>
          <p:cNvSpPr txBox="1"/>
          <p:nvPr/>
        </p:nvSpPr>
        <p:spPr>
          <a:xfrm>
            <a:off x="1130300" y="4953000"/>
            <a:ext cx="2921000" cy="1879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IIF(condition, true_val, false_val) → CASE WHEN; DECODE(col, val1, result1, default) → CASE statement.</a:t>
            </a:r>
            <a:endParaRPr lang="en-US" sz="1100"/>
          </a:p>
        </p:txBody>
      </p:sp>
      <p:sp>
        <p:nvSpPr>
          <p:cNvPr id="19" name="TextBox 19"/>
          <p:cNvSpPr txBox="1"/>
          <p:nvPr/>
        </p:nvSpPr>
        <p:spPr>
          <a:xfrm>
            <a:off x="4813300" y="4953000"/>
            <a:ext cx="2921000" cy="3022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TO_DATE(string, format) → to_date(string, format); ADD_TO_DATE(date, interval) → date_add(date, interval).</a:t>
            </a:r>
            <a:endParaRPr lang="en-US" sz="1100"/>
          </a:p>
        </p:txBody>
      </p:sp>
      <p:sp>
        <p:nvSpPr>
          <p:cNvPr id="20" name="TextBox 20"/>
          <p:cNvSpPr txBox="1"/>
          <p:nvPr/>
        </p:nvSpPr>
        <p:spPr>
          <a:xfrm>
            <a:off x="8496300" y="4953000"/>
            <a:ext cx="2921000" cy="2260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SUBSTR(string, start, len) → substr(); INSTR(string, pattern) → instr(); LTRIM/RTRIM/UPPER preserved.</a:t>
            </a:r>
            <a:endParaRPr lang="en-US" sz="1100"/>
          </a:p>
        </p:txBody>
      </p:sp>
      <p:sp>
        <p:nvSpPr>
          <p:cNvPr id="21" name="TextBox 21"/>
          <p:cNvSpPr txBox="1"/>
          <p:nvPr/>
        </p:nvSpPr>
        <p:spPr>
          <a:xfrm>
            <a:off x="12179300" y="4953000"/>
            <a:ext cx="2921000" cy="1511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NVL(col, default) → coalesce(col, default); ISNULL → is_null() / is_not_null().</a:t>
            </a:r>
            <a:endParaRPr lang="en-US" sz="1100"/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 t="11000" b="11000"/>
          <a:stretch>
            <a:fillRect/>
          </a:stretch>
        </p:blipFill>
        <p:spPr>
          <a:xfrm>
            <a:off x="1346200" y="3644900"/>
            <a:ext cx="304800" cy="241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rcRect l="6000" r="6000"/>
          <a:stretch>
            <a:fillRect/>
          </a:stretch>
        </p:blipFill>
        <p:spPr>
          <a:xfrm>
            <a:off x="5080000" y="3644900"/>
            <a:ext cx="215900" cy="241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rcRect l="6000" r="6000"/>
          <a:stretch>
            <a:fillRect/>
          </a:stretch>
        </p:blipFill>
        <p:spPr>
          <a:xfrm>
            <a:off x="8763000" y="3644900"/>
            <a:ext cx="215900" cy="241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433300" y="3644900"/>
            <a:ext cx="241300" cy="241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F39C4-5346-2D21-02DD-0466726B9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694B11A-8395-6B5B-F5D8-5003C7A055A3}"/>
              </a:ext>
            </a:extLst>
          </p:cNvPr>
          <p:cNvSpPr/>
          <p:nvPr/>
        </p:nvSpPr>
        <p:spPr>
          <a:xfrm>
            <a:off x="11930225" y="0"/>
            <a:ext cx="4385076" cy="9144000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D57334B-721A-16BF-0763-EE44275B3E96}"/>
              </a:ext>
            </a:extLst>
          </p:cNvPr>
          <p:cNvSpPr/>
          <p:nvPr/>
        </p:nvSpPr>
        <p:spPr>
          <a:xfrm>
            <a:off x="1041197" y="3149600"/>
            <a:ext cx="4495800" cy="48006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B73E4900-560F-C41A-92D5-5864A3602892}"/>
              </a:ext>
            </a:extLst>
          </p:cNvPr>
          <p:cNvSpPr/>
          <p:nvPr/>
        </p:nvSpPr>
        <p:spPr>
          <a:xfrm>
            <a:off x="876300" y="1435100"/>
            <a:ext cx="144907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9E7038D5-0646-FC6D-0C56-C50464A309DD}"/>
              </a:ext>
            </a:extLst>
          </p:cNvPr>
          <p:cNvSpPr/>
          <p:nvPr/>
        </p:nvSpPr>
        <p:spPr>
          <a:xfrm>
            <a:off x="8763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2D5F16CC-524D-7648-C78F-06AD4EC8CD24}"/>
              </a:ext>
            </a:extLst>
          </p:cNvPr>
          <p:cNvSpPr/>
          <p:nvPr/>
        </p:nvSpPr>
        <p:spPr>
          <a:xfrm>
            <a:off x="45720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D97A2377-85D6-7FA3-8E38-7DA415229435}"/>
              </a:ext>
            </a:extLst>
          </p:cNvPr>
          <p:cNvSpPr/>
          <p:nvPr/>
        </p:nvSpPr>
        <p:spPr>
          <a:xfrm>
            <a:off x="8267700" y="1484148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2D6B6550-D44F-D60C-2C4E-05119557CE32}"/>
              </a:ext>
            </a:extLst>
          </p:cNvPr>
          <p:cNvSpPr/>
          <p:nvPr/>
        </p:nvSpPr>
        <p:spPr>
          <a:xfrm>
            <a:off x="12238367" y="2105167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r>
              <a:rPr lang="en-US" dirty="0"/>
              <a:t>Auto-converts most Informatica mapping logic into PySpark draft code.</a:t>
            </a:r>
            <a:endParaRPr lang="en-IN" dirty="0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E19A984-1199-CF08-4205-90FF2C3F7ECE}"/>
              </a:ext>
            </a:extLst>
          </p:cNvPr>
          <p:cNvSpPr txBox="1"/>
          <p:nvPr/>
        </p:nvSpPr>
        <p:spPr>
          <a:xfrm>
            <a:off x="461362" y="240143"/>
            <a:ext cx="144907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>
              <a:lnSpc>
                <a:spcPct val="120000"/>
              </a:lnSpc>
              <a:defRPr/>
            </a:pPr>
            <a:r>
              <a:rPr lang="en-US" sz="3600" b="1" dirty="0">
                <a:solidFill>
                  <a:srgbClr val="075594"/>
                </a:solidFill>
                <a:latin typeface="&quot;Yeseva One&quot;"/>
              </a:rPr>
              <a:t>Accelerating Informatica to PySpark Migration</a:t>
            </a:r>
            <a:endParaRPr lang="en-US" sz="1100" dirty="0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C27CE9E-CC8D-9AB9-0CEF-9514CA487DD9}"/>
              </a:ext>
            </a:extLst>
          </p:cNvPr>
          <p:cNvSpPr txBox="1"/>
          <p:nvPr/>
        </p:nvSpPr>
        <p:spPr>
          <a:xfrm>
            <a:off x="12024184" y="1702873"/>
            <a:ext cx="3378200" cy="342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20000"/>
              </a:lnSpc>
              <a:defRPr/>
            </a:pPr>
            <a:r>
              <a:rPr lang="en-US" sz="2200" b="1" i="1" dirty="0">
                <a:solidFill>
                  <a:srgbClr val="075594"/>
                </a:solidFill>
                <a:latin typeface="&quot;Yeseva One&quot;"/>
              </a:rPr>
              <a:t>Automated Coverage</a:t>
            </a:r>
            <a:endParaRPr lang="en-US" sz="1100" i="1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F7DC85B-46B4-595C-93F8-15B0960E9423}"/>
              </a:ext>
            </a:extLst>
          </p:cNvPr>
          <p:cNvSpPr txBox="1"/>
          <p:nvPr/>
        </p:nvSpPr>
        <p:spPr>
          <a:xfrm>
            <a:off x="11954350" y="7385050"/>
            <a:ext cx="3378200" cy="342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20000"/>
              </a:lnSpc>
              <a:defRPr/>
            </a:pPr>
            <a:r>
              <a:rPr lang="en-US" sz="2200" b="1" i="1">
                <a:solidFill>
                  <a:srgbClr val="075594"/>
                </a:solidFill>
                <a:latin typeface="&quot;Yeseva One&quot;"/>
              </a:rPr>
              <a:t>Assisted Finalization</a:t>
            </a:r>
            <a:endParaRPr lang="en-US" sz="1100" i="1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D22F34A-74B1-C2FE-3341-4CB2DBE8535F}"/>
              </a:ext>
            </a:extLst>
          </p:cNvPr>
          <p:cNvSpPr txBox="1"/>
          <p:nvPr/>
        </p:nvSpPr>
        <p:spPr>
          <a:xfrm>
            <a:off x="12017177" y="4476213"/>
            <a:ext cx="3378200" cy="342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20000"/>
              </a:lnSpc>
              <a:defRPr/>
            </a:pPr>
            <a:r>
              <a:rPr lang="en-US" sz="2200" b="1" i="1" dirty="0">
                <a:solidFill>
                  <a:srgbClr val="075594"/>
                </a:solidFill>
                <a:latin typeface="&quot;Yeseva One&quot;"/>
              </a:rPr>
              <a:t>Time Saved/Mapping</a:t>
            </a:r>
            <a:endParaRPr lang="en-US" sz="1100" i="1" dirty="0"/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A6989D07-728B-DD96-7980-BF274A605F71}"/>
              </a:ext>
            </a:extLst>
          </p:cNvPr>
          <p:cNvSpPr txBox="1"/>
          <p:nvPr/>
        </p:nvSpPr>
        <p:spPr>
          <a:xfrm>
            <a:off x="12024184" y="966273"/>
            <a:ext cx="3556000" cy="698500"/>
          </a:xfrm>
          <a:prstGeom prst="roundRect">
            <a:avLst>
              <a:gd name="adj" fmla="val 10909"/>
            </a:avLst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00000"/>
              </a:lnSpc>
              <a:defRPr/>
            </a:pPr>
            <a:r>
              <a:rPr lang="en-US" sz="4800" b="1" dirty="0">
                <a:solidFill>
                  <a:srgbClr val="075594"/>
                </a:solidFill>
                <a:highlight>
                  <a:srgbClr val="000000">
                    <a:alpha val="0"/>
                  </a:srgbClr>
                </a:highlight>
                <a:latin typeface="&quot;Yeseva One&quot;"/>
              </a:rPr>
              <a:t>70%</a:t>
            </a:r>
            <a:endParaRPr lang="en-US" sz="1100" dirty="0"/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9E4D88C-6987-676A-C072-F6414CCE4FEA}"/>
              </a:ext>
            </a:extLst>
          </p:cNvPr>
          <p:cNvSpPr txBox="1"/>
          <p:nvPr/>
        </p:nvSpPr>
        <p:spPr>
          <a:xfrm>
            <a:off x="11954350" y="6648450"/>
            <a:ext cx="3556000" cy="698500"/>
          </a:xfrm>
          <a:prstGeom prst="roundRect">
            <a:avLst>
              <a:gd name="adj" fmla="val 10909"/>
            </a:avLst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00000"/>
              </a:lnSpc>
              <a:defRPr/>
            </a:pPr>
            <a:r>
              <a:rPr lang="en-US" sz="4800" b="1" dirty="0">
                <a:solidFill>
                  <a:srgbClr val="075594"/>
                </a:solidFill>
                <a:highlight>
                  <a:srgbClr val="000000">
                    <a:alpha val="0"/>
                  </a:srgbClr>
                </a:highlight>
                <a:latin typeface="&quot;Yeseva One&quot;"/>
              </a:rPr>
              <a:t>30%</a:t>
            </a:r>
            <a:endParaRPr lang="en-US" sz="1100" dirty="0"/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E4BE0C79-ED5F-1E12-802B-9BF1A96E6B7A}"/>
              </a:ext>
            </a:extLst>
          </p:cNvPr>
          <p:cNvSpPr txBox="1"/>
          <p:nvPr/>
        </p:nvSpPr>
        <p:spPr>
          <a:xfrm>
            <a:off x="12017177" y="3739613"/>
            <a:ext cx="3556000" cy="698500"/>
          </a:xfrm>
          <a:prstGeom prst="roundRect">
            <a:avLst>
              <a:gd name="adj" fmla="val 10909"/>
            </a:avLst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00000"/>
              </a:lnSpc>
              <a:defRPr/>
            </a:pPr>
            <a:r>
              <a:rPr lang="en-US" sz="4800" b="1" dirty="0">
                <a:solidFill>
                  <a:srgbClr val="075594"/>
                </a:solidFill>
                <a:highlight>
                  <a:srgbClr val="000000">
                    <a:alpha val="0"/>
                  </a:srgbClr>
                </a:highlight>
                <a:latin typeface="&quot;Yeseva One&quot;"/>
              </a:rPr>
              <a:t>4-5 Hour</a:t>
            </a:r>
            <a:endParaRPr lang="en-US" sz="1100" dirty="0"/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6ECE1D28-7E18-42A6-2443-79B4FAE7848D}"/>
              </a:ext>
            </a:extLst>
          </p:cNvPr>
          <p:cNvSpPr txBox="1"/>
          <p:nvPr/>
        </p:nvSpPr>
        <p:spPr>
          <a:xfrm>
            <a:off x="1003300" y="67691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F6435632-DCC3-C9DE-0FF5-A58150FE7892}"/>
              </a:ext>
            </a:extLst>
          </p:cNvPr>
          <p:cNvSpPr txBox="1"/>
          <p:nvPr/>
        </p:nvSpPr>
        <p:spPr>
          <a:xfrm>
            <a:off x="1003300" y="76454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1BDE91FE-BC1F-13A5-1D1B-718E8392B75F}"/>
              </a:ext>
            </a:extLst>
          </p:cNvPr>
          <p:cNvSpPr txBox="1"/>
          <p:nvPr/>
        </p:nvSpPr>
        <p:spPr>
          <a:xfrm>
            <a:off x="5918200" y="5549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76D41A62-12D3-3EA6-13A4-6E015E9FB176}"/>
              </a:ext>
            </a:extLst>
          </p:cNvPr>
          <p:cNvSpPr txBox="1"/>
          <p:nvPr/>
        </p:nvSpPr>
        <p:spPr>
          <a:xfrm>
            <a:off x="5918200" y="6946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66E611D-12E8-5AEB-1D87-0461A7496326}"/>
              </a:ext>
            </a:extLst>
          </p:cNvPr>
          <p:cNvGrpSpPr/>
          <p:nvPr/>
        </p:nvGrpSpPr>
        <p:grpSpPr>
          <a:xfrm>
            <a:off x="3851604" y="1662544"/>
            <a:ext cx="690617" cy="856654"/>
            <a:chOff x="1644869" y="3200400"/>
            <a:chExt cx="850462" cy="1143000"/>
          </a:xfrm>
        </p:grpSpPr>
        <p:sp>
          <p:nvSpPr>
            <p:cNvPr id="48" name="Rectangle: Single Corner Snipped 47">
              <a:extLst>
                <a:ext uri="{FF2B5EF4-FFF2-40B4-BE49-F238E27FC236}">
                  <a16:creationId xmlns:a16="http://schemas.microsoft.com/office/drawing/2014/main" id="{CF801881-4CF4-1432-7B76-ACD7AD0AAD79}"/>
                </a:ext>
              </a:extLst>
            </p:cNvPr>
            <p:cNvSpPr/>
            <p:nvPr/>
          </p:nvSpPr>
          <p:spPr>
            <a:xfrm>
              <a:off x="1651000" y="3200400"/>
              <a:ext cx="838200" cy="1143000"/>
            </a:xfrm>
            <a:prstGeom prst="snip1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556C675-3BB0-6C92-1267-48B88C2BD513}"/>
                </a:ext>
              </a:extLst>
            </p:cNvPr>
            <p:cNvSpPr/>
            <p:nvPr/>
          </p:nvSpPr>
          <p:spPr>
            <a:xfrm>
              <a:off x="1644869" y="3522279"/>
              <a:ext cx="850462" cy="3429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XML</a:t>
              </a:r>
              <a:endParaRPr lang="en-IN" dirty="0"/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B000F908-C464-B32B-C564-0CF784321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16" y="1556366"/>
            <a:ext cx="990600" cy="107522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FFD5EE3-ABE5-8FB3-2889-5AFA5FF74E3C}"/>
              </a:ext>
            </a:extLst>
          </p:cNvPr>
          <p:cNvSpPr txBox="1"/>
          <p:nvPr/>
        </p:nvSpPr>
        <p:spPr>
          <a:xfrm>
            <a:off x="692713" y="2947856"/>
            <a:ext cx="1662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INFORMATICA</a:t>
            </a:r>
            <a:endParaRPr lang="en-IN" sz="2000" dirty="0"/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785BAEED-CAB3-F4C9-9662-BDA6A43CE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1675" y="1664773"/>
            <a:ext cx="725113" cy="9668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17B6E9D-F507-915B-EC68-8ABE4C51C6DA}"/>
              </a:ext>
            </a:extLst>
          </p:cNvPr>
          <p:cNvSpPr txBox="1"/>
          <p:nvPr/>
        </p:nvSpPr>
        <p:spPr>
          <a:xfrm>
            <a:off x="6045843" y="2949416"/>
            <a:ext cx="2367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/>
              <a:t>Informatica to PySpark</a:t>
            </a:r>
          </a:p>
          <a:p>
            <a:pPr algn="ctr"/>
            <a:r>
              <a:rPr lang="en-IN" b="1" dirty="0"/>
              <a:t> Converter</a:t>
            </a:r>
            <a:endParaRPr lang="en-IN" sz="2800" dirty="0"/>
          </a:p>
        </p:txBody>
      </p:sp>
      <p:sp>
        <p:nvSpPr>
          <p:cNvPr id="67" name="Rectangle: Single Corner Snipped 66">
            <a:extLst>
              <a:ext uri="{FF2B5EF4-FFF2-40B4-BE49-F238E27FC236}">
                <a16:creationId xmlns:a16="http://schemas.microsoft.com/office/drawing/2014/main" id="{026E9F55-CA71-5278-587E-327EA4F83B12}"/>
              </a:ext>
            </a:extLst>
          </p:cNvPr>
          <p:cNvSpPr/>
          <p:nvPr/>
        </p:nvSpPr>
        <p:spPr>
          <a:xfrm>
            <a:off x="9853216" y="1681984"/>
            <a:ext cx="725113" cy="882650"/>
          </a:xfrm>
          <a:prstGeom prst="snip1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375517AF-338C-1176-B935-E7C61B66221A}"/>
              </a:ext>
            </a:extLst>
          </p:cNvPr>
          <p:cNvSpPr/>
          <p:nvPr/>
        </p:nvSpPr>
        <p:spPr>
          <a:xfrm>
            <a:off x="9832092" y="1985160"/>
            <a:ext cx="762000" cy="276426"/>
          </a:xfrm>
          <a:prstGeom prst="roundRect">
            <a:avLst>
              <a:gd name="adj" fmla="val 16549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</a:t>
            </a:r>
            <a:endParaRPr lang="en-IN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D62FD78-84EE-CF65-4DF4-989AE66D2743}"/>
              </a:ext>
            </a:extLst>
          </p:cNvPr>
          <p:cNvCxnSpPr>
            <a:cxnSpLocks/>
          </p:cNvCxnSpPr>
          <p:nvPr/>
        </p:nvCxnSpPr>
        <p:spPr>
          <a:xfrm>
            <a:off x="4798848" y="2053303"/>
            <a:ext cx="14386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F8BD6BE-0E74-FCAA-AF2D-0D66AB915BEE}"/>
              </a:ext>
            </a:extLst>
          </p:cNvPr>
          <p:cNvCxnSpPr>
            <a:cxnSpLocks/>
          </p:cNvCxnSpPr>
          <p:nvPr/>
        </p:nvCxnSpPr>
        <p:spPr>
          <a:xfrm>
            <a:off x="2260600" y="2036069"/>
            <a:ext cx="14386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7BD2C2C-7CE8-1636-65AC-FBA27292519A}"/>
              </a:ext>
            </a:extLst>
          </p:cNvPr>
          <p:cNvCxnSpPr>
            <a:cxnSpLocks/>
          </p:cNvCxnSpPr>
          <p:nvPr/>
        </p:nvCxnSpPr>
        <p:spPr>
          <a:xfrm>
            <a:off x="7950200" y="2105167"/>
            <a:ext cx="14386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F9681CB-D606-FE5F-2AFF-B1FD0AAC8693}"/>
              </a:ext>
            </a:extLst>
          </p:cNvPr>
          <p:cNvSpPr txBox="1"/>
          <p:nvPr/>
        </p:nvSpPr>
        <p:spPr>
          <a:xfrm>
            <a:off x="3470893" y="1253128"/>
            <a:ext cx="14478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100" dirty="0"/>
              <a:t>Informatica workflow </a:t>
            </a:r>
          </a:p>
          <a:p>
            <a:pPr algn="ctr"/>
            <a:r>
              <a:rPr lang="en-IN" sz="1100" dirty="0"/>
              <a:t>XML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D1CCB23-2562-4DDF-24A6-A4DD4179E2EE}"/>
              </a:ext>
            </a:extLst>
          </p:cNvPr>
          <p:cNvSpPr txBox="1"/>
          <p:nvPr/>
        </p:nvSpPr>
        <p:spPr>
          <a:xfrm>
            <a:off x="9515802" y="1244181"/>
            <a:ext cx="12602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Converted </a:t>
            </a:r>
            <a:r>
              <a:rPr lang="en-US" sz="1100" dirty="0" err="1"/>
              <a:t>Pyspark</a:t>
            </a:r>
            <a:endParaRPr lang="en-US" sz="1100" dirty="0"/>
          </a:p>
          <a:p>
            <a:pPr algn="ctr"/>
            <a:r>
              <a:rPr lang="en-US" sz="1100" dirty="0"/>
              <a:t> code</a:t>
            </a:r>
            <a:endParaRPr lang="en-IN" sz="11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2686AB4-127D-8C86-A4D2-0FA7892E90BE}"/>
              </a:ext>
            </a:extLst>
          </p:cNvPr>
          <p:cNvSpPr txBox="1"/>
          <p:nvPr/>
        </p:nvSpPr>
        <p:spPr>
          <a:xfrm>
            <a:off x="7083845" y="5542063"/>
            <a:ext cx="1375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Code Testing</a:t>
            </a:r>
            <a:endParaRPr lang="en-IN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19593BB3-3763-260D-AF6F-E328D0719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9697" y="4495800"/>
            <a:ext cx="949803" cy="901509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96173B69-0720-94D9-B24D-2C3394B1F441}"/>
              </a:ext>
            </a:extLst>
          </p:cNvPr>
          <p:cNvSpPr txBox="1"/>
          <p:nvPr/>
        </p:nvSpPr>
        <p:spPr>
          <a:xfrm>
            <a:off x="617689" y="5558336"/>
            <a:ext cx="169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Converted Code</a:t>
            </a:r>
            <a:endParaRPr lang="en-IN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86018072-BDA2-0CD9-1A7C-F8F70E38F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1574" y="4489981"/>
            <a:ext cx="969160" cy="913149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4B368FE-CD50-9BB2-4923-A14AADAEAD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253" y="4489981"/>
            <a:ext cx="865755" cy="91315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60056C85-B53D-6251-4959-127EC15E05B9}"/>
              </a:ext>
            </a:extLst>
          </p:cNvPr>
          <p:cNvSpPr txBox="1"/>
          <p:nvPr/>
        </p:nvSpPr>
        <p:spPr>
          <a:xfrm>
            <a:off x="2791437" y="5552801"/>
            <a:ext cx="157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Compare Code</a:t>
            </a:r>
            <a:endParaRPr lang="en-IN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26C1624-A069-B011-BDCD-737DB031AF41}"/>
              </a:ext>
            </a:extLst>
          </p:cNvPr>
          <p:cNvSpPr txBox="1"/>
          <p:nvPr/>
        </p:nvSpPr>
        <p:spPr>
          <a:xfrm>
            <a:off x="5216007" y="5542947"/>
            <a:ext cx="856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Code</a:t>
            </a:r>
          </a:p>
          <a:p>
            <a:pPr algn="ctr"/>
            <a:r>
              <a:rPr lang="en-US" dirty="0"/>
              <a:t>Review</a:t>
            </a:r>
            <a:endParaRPr lang="en-IN" dirty="0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3D9F16AB-3ACC-4B97-EEE3-89E914EB00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3869" y="4489981"/>
            <a:ext cx="925687" cy="901509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AF78BBA5-86F9-D625-E746-3C7EF45A8C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5089" y="4495129"/>
            <a:ext cx="925687" cy="90800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C6A3072F-3287-3DE3-4BF2-2E1B5CC97FCC}"/>
              </a:ext>
            </a:extLst>
          </p:cNvPr>
          <p:cNvSpPr txBox="1"/>
          <p:nvPr/>
        </p:nvSpPr>
        <p:spPr>
          <a:xfrm>
            <a:off x="9215021" y="5542063"/>
            <a:ext cx="1874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Code Deployment</a:t>
            </a:r>
            <a:endParaRPr lang="en-IN" dirty="0"/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13CD48F-C357-59B6-A213-7E3ABB6CF8BE}"/>
              </a:ext>
            </a:extLst>
          </p:cNvPr>
          <p:cNvCxnSpPr/>
          <p:nvPr/>
        </p:nvCxnSpPr>
        <p:spPr>
          <a:xfrm>
            <a:off x="692713" y="4037861"/>
            <a:ext cx="107880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243FEA9-7E48-EC1B-E375-A22F50AD5E43}"/>
              </a:ext>
            </a:extLst>
          </p:cNvPr>
          <p:cNvSpPr txBox="1"/>
          <p:nvPr/>
        </p:nvSpPr>
        <p:spPr>
          <a:xfrm>
            <a:off x="610682" y="7069083"/>
            <a:ext cx="112493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Speeds up ETL modernization by converting Informatica mappings into PySpark code drafts.</a:t>
            </a:r>
            <a:br>
              <a:rPr lang="en-US" sz="2000" dirty="0"/>
            </a:br>
            <a:r>
              <a:rPr lang="en-US" sz="2000" dirty="0"/>
              <a:t>Combines automation with guided finalization to ensure accuracy, control, and consistency across migrations.</a:t>
            </a:r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F39127-2E06-BB06-2761-42D3CBFF80FC}"/>
              </a:ext>
            </a:extLst>
          </p:cNvPr>
          <p:cNvSpPr txBox="1"/>
          <p:nvPr/>
        </p:nvSpPr>
        <p:spPr>
          <a:xfrm>
            <a:off x="12404777" y="4899062"/>
            <a:ext cx="2904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Cuts manual rewrite time with faster analysis, code generation, and templating.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ECA98-F942-6E34-2944-D77D279E4881}"/>
              </a:ext>
            </a:extLst>
          </p:cNvPr>
          <p:cNvSpPr txBox="1"/>
          <p:nvPr/>
        </p:nvSpPr>
        <p:spPr>
          <a:xfrm>
            <a:off x="12381089" y="7877770"/>
            <a:ext cx="2904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Reviewer-led tuning for edge cases, performance, and code readiness.</a:t>
            </a:r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46FEA1-E4F3-B35C-C5A3-8AE0EBE50D9E}"/>
              </a:ext>
            </a:extLst>
          </p:cNvPr>
          <p:cNvCxnSpPr/>
          <p:nvPr/>
        </p:nvCxnSpPr>
        <p:spPr>
          <a:xfrm>
            <a:off x="12238367" y="3347966"/>
            <a:ext cx="3814433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863238-1DBE-C782-C7AF-ADC981B8F20C}"/>
              </a:ext>
            </a:extLst>
          </p:cNvPr>
          <p:cNvCxnSpPr/>
          <p:nvPr/>
        </p:nvCxnSpPr>
        <p:spPr>
          <a:xfrm>
            <a:off x="12238367" y="6324600"/>
            <a:ext cx="3814433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525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876300" y="2692400"/>
            <a:ext cx="6921500" cy="5054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>
            <a:off x="876300" y="2692400"/>
            <a:ext cx="3327400" cy="2730500"/>
          </a:xfrm>
          <a:prstGeom prst="rect">
            <a:avLst/>
          </a:prstGeom>
          <a:solidFill>
            <a:srgbClr val="94C9F4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>
            <a:off x="1193800" y="2908300"/>
            <a:ext cx="622300" cy="622300"/>
          </a:xfrm>
          <a:prstGeom prst="roundRect">
            <a:avLst>
              <a:gd name="adj" fmla="val 48979"/>
            </a:avLst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4470400" y="2692400"/>
            <a:ext cx="3327400" cy="2730500"/>
          </a:xfrm>
          <a:prstGeom prst="rect">
            <a:avLst/>
          </a:prstGeom>
          <a:solidFill>
            <a:srgbClr val="94C9F4"/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>
            <a:off x="4775200" y="2908300"/>
            <a:ext cx="622300" cy="622300"/>
          </a:xfrm>
          <a:prstGeom prst="roundRect">
            <a:avLst>
              <a:gd name="adj" fmla="val 48979"/>
            </a:avLst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>
            <a:off x="876300" y="5638800"/>
            <a:ext cx="6921500" cy="2095500"/>
          </a:xfrm>
          <a:prstGeom prst="rect">
            <a:avLst/>
          </a:prstGeom>
          <a:solidFill>
            <a:srgbClr val="94C9F4"/>
          </a:solidFill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>
            <a:off x="1193800" y="5854700"/>
            <a:ext cx="622300" cy="622300"/>
          </a:xfrm>
          <a:prstGeom prst="roundRect">
            <a:avLst>
              <a:gd name="adj" fmla="val 48979"/>
            </a:avLst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>
            <a:off x="8432800" y="2692400"/>
            <a:ext cx="6921500" cy="53594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8432800" y="2692400"/>
            <a:ext cx="3327400" cy="2730500"/>
          </a:xfrm>
          <a:prstGeom prst="rect">
            <a:avLst/>
          </a:prstGeom>
          <a:solidFill>
            <a:srgbClr val="94C9F4"/>
          </a:solidFill>
        </p:spPr>
        <p:txBody>
          <a:bodyPr/>
          <a:lstStyle/>
          <a:p>
            <a:endParaRPr lang="en-IN"/>
          </a:p>
        </p:txBody>
      </p:sp>
      <p:sp>
        <p:nvSpPr>
          <p:cNvPr id="12" name="AutoShape 12"/>
          <p:cNvSpPr/>
          <p:nvPr/>
        </p:nvSpPr>
        <p:spPr>
          <a:xfrm>
            <a:off x="8750300" y="2908300"/>
            <a:ext cx="622300" cy="622300"/>
          </a:xfrm>
          <a:prstGeom prst="roundRect">
            <a:avLst>
              <a:gd name="adj" fmla="val 48979"/>
            </a:avLst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13" name="AutoShape 13"/>
          <p:cNvSpPr/>
          <p:nvPr/>
        </p:nvSpPr>
        <p:spPr>
          <a:xfrm>
            <a:off x="12026900" y="2692400"/>
            <a:ext cx="3327400" cy="2730500"/>
          </a:xfrm>
          <a:prstGeom prst="rect">
            <a:avLst/>
          </a:prstGeom>
          <a:solidFill>
            <a:srgbClr val="94C9F4"/>
          </a:solidFill>
        </p:spPr>
        <p:txBody>
          <a:bodyPr/>
          <a:lstStyle/>
          <a:p>
            <a:endParaRPr lang="en-IN"/>
          </a:p>
        </p:txBody>
      </p:sp>
      <p:sp>
        <p:nvSpPr>
          <p:cNvPr id="14" name="AutoShape 14"/>
          <p:cNvSpPr/>
          <p:nvPr/>
        </p:nvSpPr>
        <p:spPr>
          <a:xfrm>
            <a:off x="12344400" y="2908300"/>
            <a:ext cx="622300" cy="622300"/>
          </a:xfrm>
          <a:prstGeom prst="roundRect">
            <a:avLst>
              <a:gd name="adj" fmla="val 48979"/>
            </a:avLst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AutoShape 15"/>
          <p:cNvSpPr/>
          <p:nvPr/>
        </p:nvSpPr>
        <p:spPr>
          <a:xfrm>
            <a:off x="8432800" y="5638800"/>
            <a:ext cx="6921500" cy="2413000"/>
          </a:xfrm>
          <a:prstGeom prst="rect">
            <a:avLst/>
          </a:prstGeom>
          <a:solidFill>
            <a:srgbClr val="94C9F4"/>
          </a:solidFill>
        </p:spPr>
        <p:txBody>
          <a:bodyPr/>
          <a:lstStyle/>
          <a:p>
            <a:endParaRPr lang="en-IN"/>
          </a:p>
        </p:txBody>
      </p:sp>
      <p:sp>
        <p:nvSpPr>
          <p:cNvPr id="16" name="AutoShape 16"/>
          <p:cNvSpPr/>
          <p:nvPr/>
        </p:nvSpPr>
        <p:spPr>
          <a:xfrm>
            <a:off x="8750300" y="5854700"/>
            <a:ext cx="622300" cy="622300"/>
          </a:xfrm>
          <a:prstGeom prst="roundRect">
            <a:avLst>
              <a:gd name="adj" fmla="val 48979"/>
            </a:avLst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17" name="TextBox 17"/>
          <p:cNvSpPr txBox="1"/>
          <p:nvPr/>
        </p:nvSpPr>
        <p:spPr>
          <a:xfrm>
            <a:off x="876300" y="571500"/>
            <a:ext cx="14490700" cy="1003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3300" b="1">
                <a:solidFill>
                  <a:srgbClr val="075594"/>
                </a:solidFill>
                <a:latin typeface="&quot;Yeseva One&quot;"/>
              </a:rPr>
              <a:t>Transformation Mapping: Standard Components (Automated 70%)</a:t>
            </a:r>
            <a:endParaRPr lang="en-US" sz="1100"/>
          </a:p>
        </p:txBody>
      </p:sp>
      <p:sp>
        <p:nvSpPr>
          <p:cNvPr id="18" name="TextBox 18"/>
          <p:cNvSpPr txBox="1"/>
          <p:nvPr/>
        </p:nvSpPr>
        <p:spPr>
          <a:xfrm>
            <a:off x="876300" y="1816100"/>
            <a:ext cx="144907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400" b="1" dirty="0">
                <a:solidFill>
                  <a:srgbClr val="075594"/>
                </a:solidFill>
                <a:latin typeface="&quot;Yeseva One&quot;"/>
              </a:rPr>
              <a:t>These components generate PySpark code with minimal review needed</a:t>
            </a:r>
            <a:endParaRPr lang="en-US" sz="1100" dirty="0"/>
          </a:p>
        </p:txBody>
      </p:sp>
      <p:sp>
        <p:nvSpPr>
          <p:cNvPr id="19" name="TextBox 19"/>
          <p:cNvSpPr txBox="1"/>
          <p:nvPr/>
        </p:nvSpPr>
        <p:spPr>
          <a:xfrm>
            <a:off x="1130300" y="3746500"/>
            <a:ext cx="28321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400" b="1">
                <a:solidFill>
                  <a:srgbClr val="075594"/>
                </a:solidFill>
                <a:latin typeface="&quot;Yeseva One&quot;"/>
              </a:rPr>
              <a:t>Filter</a:t>
            </a:r>
            <a:endParaRPr lang="en-US" sz="1100"/>
          </a:p>
        </p:txBody>
      </p:sp>
      <p:sp>
        <p:nvSpPr>
          <p:cNvPr id="20" name="TextBox 20"/>
          <p:cNvSpPr txBox="1"/>
          <p:nvPr/>
        </p:nvSpPr>
        <p:spPr>
          <a:xfrm>
            <a:off x="4724400" y="3746500"/>
            <a:ext cx="28321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400" b="1">
                <a:solidFill>
                  <a:srgbClr val="075594"/>
                </a:solidFill>
                <a:latin typeface="&quot;Yeseva One&quot;"/>
              </a:rPr>
              <a:t>Lookup</a:t>
            </a:r>
            <a:endParaRPr lang="en-US" sz="1100"/>
          </a:p>
        </p:txBody>
      </p:sp>
      <p:sp>
        <p:nvSpPr>
          <p:cNvPr id="21" name="TextBox 21"/>
          <p:cNvSpPr txBox="1"/>
          <p:nvPr/>
        </p:nvSpPr>
        <p:spPr>
          <a:xfrm>
            <a:off x="1130300" y="6692900"/>
            <a:ext cx="56261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400" b="1">
                <a:solidFill>
                  <a:srgbClr val="075594"/>
                </a:solidFill>
                <a:latin typeface="&quot;Yeseva One&quot;"/>
              </a:rPr>
              <a:t>Joiner</a:t>
            </a:r>
            <a:endParaRPr lang="en-US" sz="1100"/>
          </a:p>
        </p:txBody>
      </p:sp>
      <p:sp>
        <p:nvSpPr>
          <p:cNvPr id="22" name="TextBox 22"/>
          <p:cNvSpPr txBox="1"/>
          <p:nvPr/>
        </p:nvSpPr>
        <p:spPr>
          <a:xfrm>
            <a:off x="8686800" y="3746500"/>
            <a:ext cx="28321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400" b="1">
                <a:solidFill>
                  <a:srgbClr val="075594"/>
                </a:solidFill>
                <a:latin typeface="&quot;Yeseva One&quot;"/>
              </a:rPr>
              <a:t>Aggregator</a:t>
            </a:r>
            <a:endParaRPr lang="en-US" sz="1100"/>
          </a:p>
        </p:txBody>
      </p:sp>
      <p:sp>
        <p:nvSpPr>
          <p:cNvPr id="23" name="TextBox 23"/>
          <p:cNvSpPr txBox="1"/>
          <p:nvPr/>
        </p:nvSpPr>
        <p:spPr>
          <a:xfrm>
            <a:off x="12280900" y="3746500"/>
            <a:ext cx="28321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400" b="1">
                <a:solidFill>
                  <a:srgbClr val="075594"/>
                </a:solidFill>
                <a:latin typeface="&quot;Yeseva One&quot;"/>
              </a:rPr>
              <a:t>Sorter</a:t>
            </a:r>
            <a:endParaRPr lang="en-US" sz="1100"/>
          </a:p>
        </p:txBody>
      </p:sp>
      <p:sp>
        <p:nvSpPr>
          <p:cNvPr id="24" name="TextBox 24"/>
          <p:cNvSpPr txBox="1"/>
          <p:nvPr/>
        </p:nvSpPr>
        <p:spPr>
          <a:xfrm>
            <a:off x="8686800" y="6692900"/>
            <a:ext cx="64262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400" b="1">
                <a:solidFill>
                  <a:srgbClr val="075594"/>
                </a:solidFill>
                <a:latin typeface="&quot;Yeseva One&quot;"/>
              </a:rPr>
              <a:t>Router</a:t>
            </a:r>
            <a:endParaRPr lang="en-US" sz="1100"/>
          </a:p>
        </p:txBody>
      </p:sp>
      <p:sp>
        <p:nvSpPr>
          <p:cNvPr id="25" name="TextBox 25"/>
          <p:cNvSpPr txBox="1"/>
          <p:nvPr/>
        </p:nvSpPr>
        <p:spPr>
          <a:xfrm>
            <a:off x="1130300" y="4267200"/>
            <a:ext cx="2832100" cy="939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600" b="1">
                <a:solidFill>
                  <a:srgbClr val="075594"/>
                </a:solidFill>
                <a:latin typeface="&quot;Yeseva One&quot;"/>
              </a:rPr>
              <a:t>Converts predicate logic to DataFrame.filter()</a:t>
            </a:r>
            <a:endParaRPr lang="en-US" sz="1100"/>
          </a:p>
        </p:txBody>
      </p:sp>
      <p:sp>
        <p:nvSpPr>
          <p:cNvPr id="26" name="TextBox 26"/>
          <p:cNvSpPr txBox="1"/>
          <p:nvPr/>
        </p:nvSpPr>
        <p:spPr>
          <a:xfrm>
            <a:off x="4724400" y="4267200"/>
            <a:ext cx="2832100" cy="939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600" b="1">
                <a:solidFill>
                  <a:srgbClr val="075594"/>
                </a:solidFill>
                <a:latin typeface="&quot;Yeseva One&quot;"/>
              </a:rPr>
              <a:t>Translates lookup tables to DataFrame join with caching</a:t>
            </a:r>
            <a:endParaRPr lang="en-US" sz="1100"/>
          </a:p>
        </p:txBody>
      </p:sp>
      <p:sp>
        <p:nvSpPr>
          <p:cNvPr id="27" name="TextBox 27"/>
          <p:cNvSpPr txBox="1"/>
          <p:nvPr/>
        </p:nvSpPr>
        <p:spPr>
          <a:xfrm>
            <a:off x="1130300" y="7226300"/>
            <a:ext cx="5626100" cy="304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600" b="1">
                <a:solidFill>
                  <a:srgbClr val="075594"/>
                </a:solidFill>
                <a:latin typeface="&quot;Yeseva One&quot;"/>
              </a:rPr>
              <a:t>Converts join type + keys to SQL JOIN syntax</a:t>
            </a:r>
            <a:endParaRPr lang="en-US" sz="1100"/>
          </a:p>
        </p:txBody>
      </p:sp>
      <p:sp>
        <p:nvSpPr>
          <p:cNvPr id="28" name="TextBox 28"/>
          <p:cNvSpPr txBox="1"/>
          <p:nvPr/>
        </p:nvSpPr>
        <p:spPr>
          <a:xfrm>
            <a:off x="8686800" y="4267200"/>
            <a:ext cx="2832100" cy="939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600" b="1">
                <a:solidFill>
                  <a:srgbClr val="075594"/>
                </a:solidFill>
                <a:latin typeface="&quot;Yeseva One&quot;"/>
              </a:rPr>
              <a:t>GROUP BY + aggregate functions to .groupBy().agg()</a:t>
            </a:r>
            <a:endParaRPr lang="en-US" sz="1100"/>
          </a:p>
        </p:txBody>
      </p:sp>
      <p:sp>
        <p:nvSpPr>
          <p:cNvPr id="29" name="TextBox 29"/>
          <p:cNvSpPr txBox="1"/>
          <p:nvPr/>
        </p:nvSpPr>
        <p:spPr>
          <a:xfrm>
            <a:off x="12280900" y="4267200"/>
            <a:ext cx="2832100" cy="9398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600" b="1">
                <a:solidFill>
                  <a:srgbClr val="075594"/>
                </a:solidFill>
                <a:latin typeface="&quot;Yeseva One&quot;"/>
              </a:rPr>
              <a:t>ORDER BY to .orderBy() with distributed sort hints</a:t>
            </a:r>
            <a:endParaRPr lang="en-US" sz="1100"/>
          </a:p>
        </p:txBody>
      </p:sp>
      <p:sp>
        <p:nvSpPr>
          <p:cNvPr id="30" name="TextBox 30"/>
          <p:cNvSpPr txBox="1"/>
          <p:nvPr/>
        </p:nvSpPr>
        <p:spPr>
          <a:xfrm>
            <a:off x="8686800" y="7226300"/>
            <a:ext cx="6426200" cy="622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600" b="1">
                <a:solidFill>
                  <a:srgbClr val="075594"/>
                </a:solidFill>
                <a:latin typeface="&quot;Yeseva One&quot;"/>
              </a:rPr>
              <a:t>Conditional routing to .filter() on DataFrame schema</a:t>
            </a:r>
            <a:endParaRPr lang="en-US" sz="1100"/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2"/>
          <a:srcRect t="8000" b="8000"/>
          <a:stretch>
            <a:fillRect/>
          </a:stretch>
        </p:blipFill>
        <p:spPr>
          <a:xfrm>
            <a:off x="1384300" y="3111500"/>
            <a:ext cx="241300" cy="203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3"/>
          <a:srcRect t="3000" b="3000"/>
          <a:stretch>
            <a:fillRect/>
          </a:stretch>
        </p:blipFill>
        <p:spPr>
          <a:xfrm>
            <a:off x="4991100" y="3111500"/>
            <a:ext cx="215900" cy="203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4"/>
          <a:srcRect t="3000" b="3000"/>
          <a:stretch>
            <a:fillRect/>
          </a:stretch>
        </p:blipFill>
        <p:spPr>
          <a:xfrm>
            <a:off x="1397000" y="6057900"/>
            <a:ext cx="215900" cy="203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5"/>
          <a:srcRect t="8000" b="8000"/>
          <a:stretch>
            <a:fillRect/>
          </a:stretch>
        </p:blipFill>
        <p:spPr>
          <a:xfrm>
            <a:off x="8940800" y="3111500"/>
            <a:ext cx="241300" cy="203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"/>
          <a:srcRect l="13000" r="13000"/>
          <a:stretch>
            <a:fillRect/>
          </a:stretch>
        </p:blipFill>
        <p:spPr>
          <a:xfrm>
            <a:off x="12573000" y="3111500"/>
            <a:ext cx="152400" cy="2032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4"/>
          <a:srcRect t="3000" b="3000"/>
          <a:stretch>
            <a:fillRect/>
          </a:stretch>
        </p:blipFill>
        <p:spPr>
          <a:xfrm>
            <a:off x="8953500" y="6057900"/>
            <a:ext cx="215900" cy="203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876300" y="3708400"/>
            <a:ext cx="14490700" cy="39497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>
            <a:off x="876300" y="3708400"/>
            <a:ext cx="4660900" cy="3949700"/>
          </a:xfrm>
          <a:prstGeom prst="rect">
            <a:avLst/>
          </a:prstGeom>
          <a:solidFill>
            <a:srgbClr val="94C9F4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>
            <a:off x="1130300" y="3949700"/>
            <a:ext cx="749300" cy="749300"/>
          </a:xfrm>
          <a:prstGeom prst="roundRect">
            <a:avLst>
              <a:gd name="adj" fmla="val 49152"/>
            </a:avLst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5791200" y="3708400"/>
            <a:ext cx="4660900" cy="3949700"/>
          </a:xfrm>
          <a:prstGeom prst="rect">
            <a:avLst/>
          </a:prstGeom>
          <a:solidFill>
            <a:srgbClr val="94C9F4"/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>
            <a:off x="6045200" y="3949700"/>
            <a:ext cx="749300" cy="749300"/>
          </a:xfrm>
          <a:prstGeom prst="roundRect">
            <a:avLst>
              <a:gd name="adj" fmla="val 49152"/>
            </a:avLst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>
            <a:off x="10706100" y="3708400"/>
            <a:ext cx="4660900" cy="3949700"/>
          </a:xfrm>
          <a:prstGeom prst="rect">
            <a:avLst/>
          </a:prstGeom>
          <a:solidFill>
            <a:srgbClr val="94C9F4"/>
          </a:solidFill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>
            <a:off x="10960100" y="3949700"/>
            <a:ext cx="749300" cy="749300"/>
          </a:xfrm>
          <a:prstGeom prst="roundRect">
            <a:avLst>
              <a:gd name="adj" fmla="val 49152"/>
            </a:avLst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279400" y="-152400"/>
            <a:ext cx="14490700" cy="1206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3900" b="1" dirty="0">
                <a:solidFill>
                  <a:srgbClr val="075594"/>
                </a:solidFill>
                <a:latin typeface="&quot;Yeseva One&quot;"/>
              </a:rPr>
              <a:t>Update Strategy &amp; Sequence Generator (30% Review Zone)</a:t>
            </a:r>
            <a:endParaRPr lang="en-US" sz="1100" dirty="0"/>
          </a:p>
        </p:txBody>
      </p:sp>
      <p:sp>
        <p:nvSpPr>
          <p:cNvPr id="11" name="TextBox 11"/>
          <p:cNvSpPr txBox="1"/>
          <p:nvPr/>
        </p:nvSpPr>
        <p:spPr>
          <a:xfrm>
            <a:off x="876300" y="2971800"/>
            <a:ext cx="14490700" cy="444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900" b="1">
                <a:solidFill>
                  <a:srgbClr val="075594"/>
                </a:solidFill>
                <a:latin typeface="&quot;Yeseva One&quot;"/>
              </a:rPr>
              <a:t>Complex merge logic + auto-increment patterns—flagged for review</a:t>
            </a:r>
            <a:endParaRPr lang="en-US" sz="1100"/>
          </a:p>
        </p:txBody>
      </p:sp>
      <p:sp>
        <p:nvSpPr>
          <p:cNvPr id="12" name="TextBox 12"/>
          <p:cNvSpPr txBox="1"/>
          <p:nvPr/>
        </p:nvSpPr>
        <p:spPr>
          <a:xfrm>
            <a:off x="1130300" y="4965700"/>
            <a:ext cx="41529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400" b="1">
                <a:solidFill>
                  <a:srgbClr val="075594"/>
                </a:solidFill>
                <a:latin typeface="&quot;Yeseva One&quot;"/>
              </a:rPr>
              <a:t>Update Strategy Logic</a:t>
            </a:r>
            <a:endParaRPr lang="en-US" sz="1100"/>
          </a:p>
        </p:txBody>
      </p:sp>
      <p:sp>
        <p:nvSpPr>
          <p:cNvPr id="13" name="TextBox 13"/>
          <p:cNvSpPr txBox="1"/>
          <p:nvPr/>
        </p:nvSpPr>
        <p:spPr>
          <a:xfrm>
            <a:off x="6045200" y="4965700"/>
            <a:ext cx="41529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400" b="1">
                <a:solidFill>
                  <a:srgbClr val="075594"/>
                </a:solidFill>
                <a:latin typeface="&quot;Yeseva One&quot;"/>
              </a:rPr>
              <a:t>Sequence Generator</a:t>
            </a:r>
            <a:endParaRPr lang="en-US" sz="1100"/>
          </a:p>
        </p:txBody>
      </p:sp>
      <p:sp>
        <p:nvSpPr>
          <p:cNvPr id="14" name="TextBox 14"/>
          <p:cNvSpPr txBox="1"/>
          <p:nvPr/>
        </p:nvSpPr>
        <p:spPr>
          <a:xfrm>
            <a:off x="10960100" y="4965700"/>
            <a:ext cx="41529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400" b="1">
                <a:solidFill>
                  <a:srgbClr val="075594"/>
                </a:solidFill>
                <a:latin typeface="&quot;Yeseva One&quot;"/>
              </a:rPr>
              <a:t>TODO Markers</a:t>
            </a:r>
            <a:endParaRPr lang="en-US" sz="1100"/>
          </a:p>
        </p:txBody>
      </p:sp>
      <p:sp>
        <p:nvSpPr>
          <p:cNvPr id="15" name="TextBox 15"/>
          <p:cNvSpPr txBox="1"/>
          <p:nvPr/>
        </p:nvSpPr>
        <p:spPr>
          <a:xfrm>
            <a:off x="1130300" y="5511800"/>
            <a:ext cx="4152900" cy="1879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 dirty="0">
                <a:solidFill>
                  <a:srgbClr val="075594"/>
                </a:solidFill>
                <a:latin typeface="&quot;Yeseva One&quot;"/>
              </a:rPr>
              <a:t>Merge conditions (insert/update/delete) → PySpark SQL MERGE or UPSERT pattern. Flagged if custom conditions detected.</a:t>
            </a:r>
            <a:endParaRPr lang="en-US" sz="1100" dirty="0"/>
          </a:p>
        </p:txBody>
      </p:sp>
      <p:sp>
        <p:nvSpPr>
          <p:cNvPr id="16" name="TextBox 16"/>
          <p:cNvSpPr txBox="1"/>
          <p:nvPr/>
        </p:nvSpPr>
        <p:spPr>
          <a:xfrm>
            <a:off x="6045200" y="5511800"/>
            <a:ext cx="4152900" cy="1879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Informatica SEQ_* functions → Spark Sequence + monotonically_increasing_id(). Manual review for custom incrementing logic.</a:t>
            </a:r>
            <a:endParaRPr lang="en-US" sz="1100"/>
          </a:p>
        </p:txBody>
      </p:sp>
      <p:sp>
        <p:nvSpPr>
          <p:cNvPr id="17" name="TextBox 17"/>
          <p:cNvSpPr txBox="1"/>
          <p:nvPr/>
        </p:nvSpPr>
        <p:spPr>
          <a:xfrm>
            <a:off x="10960100" y="5511800"/>
            <a:ext cx="4152900" cy="1879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Auto-generated code includes TODO comments for complex merge strategies. Expression Converter + Improve Code Quality finalize the logic.</a:t>
            </a:r>
            <a:endParaRPr lang="en-US" sz="1100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rcRect l="6000" r="6000"/>
          <a:stretch>
            <a:fillRect/>
          </a:stretch>
        </p:blipFill>
        <p:spPr>
          <a:xfrm>
            <a:off x="1397000" y="4203700"/>
            <a:ext cx="215900" cy="241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99200" y="4203700"/>
            <a:ext cx="241300" cy="241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rcRect l="14000" r="14000"/>
          <a:stretch>
            <a:fillRect/>
          </a:stretch>
        </p:blipFill>
        <p:spPr>
          <a:xfrm>
            <a:off x="11239500" y="4203700"/>
            <a:ext cx="177800" cy="2413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876300" y="1879600"/>
            <a:ext cx="14490700" cy="6261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>
            <a:off x="1155700" y="1879600"/>
            <a:ext cx="12700" cy="6261100"/>
          </a:xfrm>
          <a:prstGeom prst="roundRect">
            <a:avLst>
              <a:gd name="adj" fmla="val 50000"/>
            </a:avLst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>
            <a:off x="876300" y="1879600"/>
            <a:ext cx="14490700" cy="10922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>
            <a:off x="876300" y="1879600"/>
            <a:ext cx="558800" cy="558800"/>
          </a:xfrm>
          <a:prstGeom prst="rect">
            <a:avLst/>
          </a:prstGeom>
          <a:solidFill>
            <a:srgbClr val="94C9F4"/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>
            <a:off x="1422400" y="2146300"/>
            <a:ext cx="749300" cy="12700"/>
          </a:xfrm>
          <a:prstGeom prst="rect">
            <a:avLst/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8" name="AutoShape 8"/>
          <p:cNvSpPr/>
          <p:nvPr/>
        </p:nvSpPr>
        <p:spPr>
          <a:xfrm>
            <a:off x="2413000" y="1968500"/>
            <a:ext cx="12941300" cy="1003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9" name="AutoShape 9"/>
          <p:cNvSpPr/>
          <p:nvPr/>
        </p:nvSpPr>
        <p:spPr>
          <a:xfrm>
            <a:off x="876300" y="3479800"/>
            <a:ext cx="14490700" cy="10922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0" name="AutoShape 10"/>
          <p:cNvSpPr/>
          <p:nvPr/>
        </p:nvSpPr>
        <p:spPr>
          <a:xfrm>
            <a:off x="876300" y="3479800"/>
            <a:ext cx="558800" cy="558800"/>
          </a:xfrm>
          <a:prstGeom prst="rect">
            <a:avLst/>
          </a:prstGeom>
          <a:solidFill>
            <a:srgbClr val="94C9F4"/>
          </a:solidFill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1422400" y="3746500"/>
            <a:ext cx="749300" cy="12700"/>
          </a:xfrm>
          <a:prstGeom prst="rect">
            <a:avLst/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12" name="AutoShape 12"/>
          <p:cNvSpPr/>
          <p:nvPr/>
        </p:nvSpPr>
        <p:spPr>
          <a:xfrm>
            <a:off x="2413000" y="3556000"/>
            <a:ext cx="12941300" cy="1003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3" name="AutoShape 13"/>
          <p:cNvSpPr/>
          <p:nvPr/>
        </p:nvSpPr>
        <p:spPr>
          <a:xfrm>
            <a:off x="876300" y="5067300"/>
            <a:ext cx="14490700" cy="10922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4" name="AutoShape 14"/>
          <p:cNvSpPr/>
          <p:nvPr/>
        </p:nvSpPr>
        <p:spPr>
          <a:xfrm>
            <a:off x="876300" y="5067300"/>
            <a:ext cx="558800" cy="558800"/>
          </a:xfrm>
          <a:prstGeom prst="rect">
            <a:avLst/>
          </a:prstGeom>
          <a:solidFill>
            <a:srgbClr val="94C9F4"/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AutoShape 15"/>
          <p:cNvSpPr/>
          <p:nvPr/>
        </p:nvSpPr>
        <p:spPr>
          <a:xfrm>
            <a:off x="1422400" y="5346700"/>
            <a:ext cx="749300" cy="12700"/>
          </a:xfrm>
          <a:prstGeom prst="rect">
            <a:avLst/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16" name="AutoShape 16"/>
          <p:cNvSpPr/>
          <p:nvPr/>
        </p:nvSpPr>
        <p:spPr>
          <a:xfrm>
            <a:off x="2413000" y="5156200"/>
            <a:ext cx="12941300" cy="1003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7" name="AutoShape 17"/>
          <p:cNvSpPr/>
          <p:nvPr/>
        </p:nvSpPr>
        <p:spPr>
          <a:xfrm>
            <a:off x="876300" y="6667500"/>
            <a:ext cx="14490700" cy="1460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8" name="AutoShape 18"/>
          <p:cNvSpPr/>
          <p:nvPr/>
        </p:nvSpPr>
        <p:spPr>
          <a:xfrm>
            <a:off x="876300" y="6667500"/>
            <a:ext cx="558800" cy="558800"/>
          </a:xfrm>
          <a:prstGeom prst="rect">
            <a:avLst/>
          </a:prstGeom>
          <a:solidFill>
            <a:srgbClr val="94C9F4"/>
          </a:solidFill>
        </p:spPr>
        <p:txBody>
          <a:bodyPr/>
          <a:lstStyle/>
          <a:p>
            <a:endParaRPr lang="en-IN"/>
          </a:p>
        </p:txBody>
      </p:sp>
      <p:sp>
        <p:nvSpPr>
          <p:cNvPr id="19" name="AutoShape 19"/>
          <p:cNvSpPr/>
          <p:nvPr/>
        </p:nvSpPr>
        <p:spPr>
          <a:xfrm>
            <a:off x="1422400" y="6946900"/>
            <a:ext cx="749300" cy="12700"/>
          </a:xfrm>
          <a:prstGeom prst="rect">
            <a:avLst/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20" name="AutoShape 20"/>
          <p:cNvSpPr/>
          <p:nvPr/>
        </p:nvSpPr>
        <p:spPr>
          <a:xfrm>
            <a:off x="2413000" y="6756400"/>
            <a:ext cx="12941300" cy="1384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876300" y="990600"/>
            <a:ext cx="14490700" cy="5969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3900" b="1">
                <a:solidFill>
                  <a:srgbClr val="075594"/>
                </a:solidFill>
                <a:latin typeface="&quot;Yeseva One&quot;"/>
              </a:rPr>
              <a:t>Workflow Orchestration + Demo + Roadmap</a:t>
            </a:r>
            <a:endParaRPr lang="en-US" sz="1100"/>
          </a:p>
        </p:txBody>
      </p:sp>
      <p:sp>
        <p:nvSpPr>
          <p:cNvPr id="22" name="TextBox 22"/>
          <p:cNvSpPr txBox="1"/>
          <p:nvPr/>
        </p:nvSpPr>
        <p:spPr>
          <a:xfrm>
            <a:off x="1092200" y="1968500"/>
            <a:ext cx="3048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400" b="1">
                <a:solidFill>
                  <a:srgbClr val="075594"/>
                </a:solidFill>
                <a:highlight>
                  <a:srgbClr val="000000">
                    <a:alpha val="0"/>
                  </a:srgbClr>
                </a:highlight>
                <a:latin typeface="&quot;Yeseva One&quot;"/>
              </a:rPr>
              <a:t>1</a:t>
            </a:r>
            <a:endParaRPr lang="en-US" sz="1100"/>
          </a:p>
        </p:txBody>
      </p:sp>
      <p:sp>
        <p:nvSpPr>
          <p:cNvPr id="23" name="TextBox 23"/>
          <p:cNvSpPr txBox="1"/>
          <p:nvPr/>
        </p:nvSpPr>
        <p:spPr>
          <a:xfrm>
            <a:off x="2413000" y="1968500"/>
            <a:ext cx="12941300" cy="444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900" b="1">
                <a:solidFill>
                  <a:srgbClr val="075594"/>
                </a:solidFill>
                <a:latin typeface="&quot;Yeseva One&quot;"/>
              </a:rPr>
              <a:t>1. Start: Pilot Mapping</a:t>
            </a:r>
            <a:endParaRPr lang="en-US" sz="1100"/>
          </a:p>
        </p:txBody>
      </p:sp>
      <p:sp>
        <p:nvSpPr>
          <p:cNvPr id="24" name="TextBox 24"/>
          <p:cNvSpPr txBox="1"/>
          <p:nvPr/>
        </p:nvSpPr>
        <p:spPr>
          <a:xfrm>
            <a:off x="1066800" y="3568700"/>
            <a:ext cx="3048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400" b="1">
                <a:solidFill>
                  <a:srgbClr val="075594"/>
                </a:solidFill>
                <a:highlight>
                  <a:srgbClr val="000000">
                    <a:alpha val="0"/>
                  </a:srgbClr>
                </a:highlight>
                <a:latin typeface="&quot;Yeseva One&quot;"/>
              </a:rPr>
              <a:t>2</a:t>
            </a:r>
            <a:endParaRPr lang="en-US" sz="1100"/>
          </a:p>
        </p:txBody>
      </p:sp>
      <p:sp>
        <p:nvSpPr>
          <p:cNvPr id="25" name="TextBox 25"/>
          <p:cNvSpPr txBox="1"/>
          <p:nvPr/>
        </p:nvSpPr>
        <p:spPr>
          <a:xfrm>
            <a:off x="2413000" y="3556000"/>
            <a:ext cx="12941300" cy="444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900" b="1">
                <a:solidFill>
                  <a:srgbClr val="075594"/>
                </a:solidFill>
                <a:latin typeface="&quot;Yeseva One&quot;"/>
              </a:rPr>
              <a:t>2. Convert &amp; Review</a:t>
            </a:r>
            <a:endParaRPr lang="en-US" sz="1100"/>
          </a:p>
        </p:txBody>
      </p:sp>
      <p:sp>
        <p:nvSpPr>
          <p:cNvPr id="26" name="TextBox 26"/>
          <p:cNvSpPr txBox="1"/>
          <p:nvPr/>
        </p:nvSpPr>
        <p:spPr>
          <a:xfrm>
            <a:off x="1066800" y="5168900"/>
            <a:ext cx="3048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400" b="1">
                <a:solidFill>
                  <a:srgbClr val="075594"/>
                </a:solidFill>
                <a:highlight>
                  <a:srgbClr val="000000">
                    <a:alpha val="0"/>
                  </a:srgbClr>
                </a:highlight>
                <a:latin typeface="&quot;Yeseva One&quot;"/>
              </a:rPr>
              <a:t>3</a:t>
            </a:r>
            <a:endParaRPr lang="en-US" sz="1100"/>
          </a:p>
        </p:txBody>
      </p:sp>
      <p:sp>
        <p:nvSpPr>
          <p:cNvPr id="27" name="TextBox 27"/>
          <p:cNvSpPr txBox="1"/>
          <p:nvPr/>
        </p:nvSpPr>
        <p:spPr>
          <a:xfrm>
            <a:off x="2413000" y="5156200"/>
            <a:ext cx="12941300" cy="444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900" b="1">
                <a:solidFill>
                  <a:srgbClr val="075594"/>
                </a:solidFill>
                <a:latin typeface="&quot;Yeseva One&quot;"/>
              </a:rPr>
              <a:t>3. Validate &amp; Tune</a:t>
            </a:r>
            <a:endParaRPr lang="en-US" sz="1100"/>
          </a:p>
        </p:txBody>
      </p:sp>
      <p:sp>
        <p:nvSpPr>
          <p:cNvPr id="28" name="TextBox 28"/>
          <p:cNvSpPr txBox="1"/>
          <p:nvPr/>
        </p:nvSpPr>
        <p:spPr>
          <a:xfrm>
            <a:off x="1066800" y="6769100"/>
            <a:ext cx="3048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400" b="1">
                <a:solidFill>
                  <a:srgbClr val="075594"/>
                </a:solidFill>
                <a:highlight>
                  <a:srgbClr val="000000">
                    <a:alpha val="0"/>
                  </a:srgbClr>
                </a:highlight>
                <a:latin typeface="&quot;Yeseva One&quot;"/>
              </a:rPr>
              <a:t>4</a:t>
            </a:r>
            <a:endParaRPr lang="en-US" sz="1100"/>
          </a:p>
        </p:txBody>
      </p:sp>
      <p:sp>
        <p:nvSpPr>
          <p:cNvPr id="29" name="TextBox 29"/>
          <p:cNvSpPr txBox="1"/>
          <p:nvPr/>
        </p:nvSpPr>
        <p:spPr>
          <a:xfrm>
            <a:off x="2413000" y="6756400"/>
            <a:ext cx="12941300" cy="4445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20000"/>
              </a:lnSpc>
              <a:defRPr/>
            </a:pPr>
            <a:r>
              <a:rPr lang="en-US" sz="2900" b="1">
                <a:solidFill>
                  <a:srgbClr val="075594"/>
                </a:solidFill>
                <a:latin typeface="&quot;Yeseva One&quot;"/>
              </a:rPr>
              <a:t>4. Deploy + Iterate</a:t>
            </a:r>
            <a:endParaRPr lang="en-US" sz="1100"/>
          </a:p>
        </p:txBody>
      </p:sp>
      <p:sp>
        <p:nvSpPr>
          <p:cNvPr id="30" name="TextBox 30"/>
          <p:cNvSpPr txBox="1"/>
          <p:nvPr/>
        </p:nvSpPr>
        <p:spPr>
          <a:xfrm>
            <a:off x="2413000" y="2590800"/>
            <a:ext cx="129413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Select 1–2 mappings of varying complexity (simple filter, complex expression).</a:t>
            </a:r>
            <a:endParaRPr lang="en-US" sz="1100"/>
          </a:p>
        </p:txBody>
      </p:sp>
      <p:sp>
        <p:nvSpPr>
          <p:cNvPr id="31" name="TextBox 31"/>
          <p:cNvSpPr txBox="1"/>
          <p:nvPr/>
        </p:nvSpPr>
        <p:spPr>
          <a:xfrm>
            <a:off x="2413000" y="4191000"/>
            <a:ext cx="129413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Run converter → review report.json for warnings + TODOs → 70% auto-generated, 30% guided.</a:t>
            </a:r>
            <a:endParaRPr lang="en-US" sz="1100"/>
          </a:p>
        </p:txBody>
      </p:sp>
      <p:sp>
        <p:nvSpPr>
          <p:cNvPr id="32" name="TextBox 32"/>
          <p:cNvSpPr txBox="1"/>
          <p:nvPr/>
        </p:nvSpPr>
        <p:spPr>
          <a:xfrm>
            <a:off x="2413000" y="5791200"/>
            <a:ext cx="129413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>
                <a:solidFill>
                  <a:srgbClr val="075594"/>
                </a:solidFill>
                <a:latin typeface="&quot;Yeseva One&quot;"/>
              </a:rPr>
              <a:t>Schema check, row-count match, sample reconciliation. Resolve TODOs via Expression Converter.</a:t>
            </a:r>
            <a:endParaRPr lang="en-US" sz="1100"/>
          </a:p>
        </p:txBody>
      </p:sp>
      <p:sp>
        <p:nvSpPr>
          <p:cNvPr id="33" name="TextBox 33"/>
          <p:cNvSpPr txBox="1"/>
          <p:nvPr/>
        </p:nvSpPr>
        <p:spPr>
          <a:xfrm>
            <a:off x="2413000" y="7391400"/>
            <a:ext cx="12941300" cy="749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 dirty="0">
                <a:solidFill>
                  <a:srgbClr val="075594"/>
                </a:solidFill>
                <a:latin typeface="&quot;Yeseva One&quot;"/>
              </a:rPr>
              <a:t>Schedule PySpark job via Airflow/Databricks. Monitor performance. Add rules for future mappings. Continuous improvement.</a:t>
            </a:r>
            <a:endParaRPr lang="en-US" sz="11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32000" b="32000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876300" y="3289300"/>
            <a:ext cx="14490700" cy="749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60000"/>
              </a:lnSpc>
              <a:defRPr/>
            </a:pPr>
            <a:r>
              <a:rPr lang="en-US" sz="4900" b="1">
                <a:solidFill>
                  <a:srgbClr val="075594"/>
                </a:solidFill>
                <a:latin typeface="&quot;Yeseva One&quot;"/>
              </a:rPr>
              <a:t>Thank You — Questions?</a:t>
            </a:r>
            <a:endParaRPr lang="en-US" sz="1100"/>
          </a:p>
        </p:txBody>
      </p:sp>
      <p:sp>
        <p:nvSpPr>
          <p:cNvPr id="6" name="TextBox 6"/>
          <p:cNvSpPr txBox="1"/>
          <p:nvPr/>
        </p:nvSpPr>
        <p:spPr>
          <a:xfrm>
            <a:off x="876300" y="4330700"/>
            <a:ext cx="14490700" cy="1511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60000"/>
              </a:lnSpc>
              <a:defRPr/>
            </a:pPr>
            <a:r>
              <a:rPr lang="en-US" sz="1600" b="1">
                <a:solidFill>
                  <a:srgbClr val="075594"/>
                </a:solidFill>
                <a:latin typeface="&quot;Yeseva One&quot;"/>
              </a:rPr>
              <a:t>Next: Start with a pilot mapping. The converter will show you exactly which patterns automate cleanly (70%) and where your expertise adds value (30%)</a:t>
            </a:r>
            <a:endParaRPr lang="en-US"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81598-D063-BF04-6D54-3A031EB0B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C6B7097-D7C8-6FF2-9FC6-89EF97BBD2E8}"/>
              </a:ext>
            </a:extLst>
          </p:cNvPr>
          <p:cNvSpPr/>
          <p:nvPr/>
        </p:nvSpPr>
        <p:spPr>
          <a:xfrm>
            <a:off x="11930224" y="0"/>
            <a:ext cx="4398873" cy="9144000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8C20274-434B-C7CA-7E18-0216431B22FB}"/>
              </a:ext>
            </a:extLst>
          </p:cNvPr>
          <p:cNvSpPr/>
          <p:nvPr/>
        </p:nvSpPr>
        <p:spPr>
          <a:xfrm>
            <a:off x="1041197" y="3149600"/>
            <a:ext cx="4495800" cy="48006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44027F46-5214-79CF-1D96-799D6A541260}"/>
              </a:ext>
            </a:extLst>
          </p:cNvPr>
          <p:cNvSpPr/>
          <p:nvPr/>
        </p:nvSpPr>
        <p:spPr>
          <a:xfrm>
            <a:off x="119761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3E86FB1-1644-1C80-7653-586BDD4A79CD}"/>
              </a:ext>
            </a:extLst>
          </p:cNvPr>
          <p:cNvSpPr txBox="1"/>
          <p:nvPr/>
        </p:nvSpPr>
        <p:spPr>
          <a:xfrm>
            <a:off x="850900" y="342900"/>
            <a:ext cx="144907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>
              <a:lnSpc>
                <a:spcPct val="120000"/>
              </a:lnSpc>
              <a:defRPr/>
            </a:pPr>
            <a:r>
              <a:rPr lang="en-US" sz="3600" b="1" dirty="0">
                <a:solidFill>
                  <a:srgbClr val="075594"/>
                </a:solidFill>
                <a:latin typeface="&quot;Yeseva One&quot;"/>
              </a:rPr>
              <a:t>Generated Output Structure</a:t>
            </a:r>
            <a:endParaRPr lang="en-US" sz="1100" dirty="0"/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DDBE6CBA-7A60-4CD4-EAB2-E2EC787A6713}"/>
              </a:ext>
            </a:extLst>
          </p:cNvPr>
          <p:cNvSpPr txBox="1"/>
          <p:nvPr/>
        </p:nvSpPr>
        <p:spPr>
          <a:xfrm>
            <a:off x="1003300" y="67691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507C7584-75F6-A01F-EB07-A452E9A94014}"/>
              </a:ext>
            </a:extLst>
          </p:cNvPr>
          <p:cNvSpPr txBox="1"/>
          <p:nvPr/>
        </p:nvSpPr>
        <p:spPr>
          <a:xfrm>
            <a:off x="1003300" y="76454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62AA2DA0-DE82-B1D7-3D1A-5914FA8BA8C7}"/>
              </a:ext>
            </a:extLst>
          </p:cNvPr>
          <p:cNvSpPr txBox="1"/>
          <p:nvPr/>
        </p:nvSpPr>
        <p:spPr>
          <a:xfrm>
            <a:off x="5918200" y="5549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5150C417-EC01-9A92-0356-6006F7068F7D}"/>
              </a:ext>
            </a:extLst>
          </p:cNvPr>
          <p:cNvSpPr txBox="1"/>
          <p:nvPr/>
        </p:nvSpPr>
        <p:spPr>
          <a:xfrm>
            <a:off x="5918200" y="6946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pic>
        <p:nvPicPr>
          <p:cNvPr id="18" name="Picture 26">
            <a:extLst>
              <a:ext uri="{FF2B5EF4-FFF2-40B4-BE49-F238E27FC236}">
                <a16:creationId xmlns:a16="http://schemas.microsoft.com/office/drawing/2014/main" id="{511F01B5-45D4-F218-DA28-CA4439766D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22212" y="1847850"/>
            <a:ext cx="241300" cy="2413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F8D743-9A67-7884-1285-86C082CEC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06" y="917575"/>
            <a:ext cx="13716000" cy="9144000"/>
          </a:xfrm>
          <a:prstGeom prst="rect">
            <a:avLst/>
          </a:prstGeom>
        </p:spPr>
      </p:pic>
      <p:sp>
        <p:nvSpPr>
          <p:cNvPr id="32" name="TextBox 20">
            <a:extLst>
              <a:ext uri="{FF2B5EF4-FFF2-40B4-BE49-F238E27FC236}">
                <a16:creationId xmlns:a16="http://schemas.microsoft.com/office/drawing/2014/main" id="{587B599B-755B-B118-DAC9-C4843F20521B}"/>
              </a:ext>
            </a:extLst>
          </p:cNvPr>
          <p:cNvSpPr txBox="1"/>
          <p:nvPr/>
        </p:nvSpPr>
        <p:spPr>
          <a:xfrm>
            <a:off x="880296" y="723900"/>
            <a:ext cx="13982700" cy="749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l">
              <a:lnSpc>
                <a:spcPct val="150000"/>
              </a:lnSpc>
              <a:defRPr/>
            </a:pPr>
            <a:r>
              <a:rPr lang="en-US" sz="1900" b="1" dirty="0">
                <a:solidFill>
                  <a:srgbClr val="075594"/>
                </a:solidFill>
                <a:latin typeface="&quot;Yeseva One&quot;"/>
              </a:rPr>
              <a:t>The converter generates a PySpark ETL framework with code, config, and comprehensive validation report.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22772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E059F-EA24-4EF5-B161-25B3F4E79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8C9E09B-D15B-2BB2-0A75-0D9DC005C278}"/>
              </a:ext>
            </a:extLst>
          </p:cNvPr>
          <p:cNvSpPr/>
          <p:nvPr/>
        </p:nvSpPr>
        <p:spPr>
          <a:xfrm>
            <a:off x="1041197" y="3149600"/>
            <a:ext cx="4495800" cy="48006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E5C2C81E-DBD9-C69C-C264-5B4935E18E93}"/>
              </a:ext>
            </a:extLst>
          </p:cNvPr>
          <p:cNvSpPr/>
          <p:nvPr/>
        </p:nvSpPr>
        <p:spPr>
          <a:xfrm>
            <a:off x="119761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B27F96F0-57F5-1626-C04F-737266E306F7}"/>
              </a:ext>
            </a:extLst>
          </p:cNvPr>
          <p:cNvSpPr txBox="1"/>
          <p:nvPr/>
        </p:nvSpPr>
        <p:spPr>
          <a:xfrm>
            <a:off x="850900" y="342900"/>
            <a:ext cx="144907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>
              <a:lnSpc>
                <a:spcPct val="120000"/>
              </a:lnSpc>
              <a:defRPr/>
            </a:pPr>
            <a:r>
              <a:rPr lang="en-US" sz="3600" b="1" dirty="0">
                <a:solidFill>
                  <a:srgbClr val="075594"/>
                </a:solidFill>
                <a:latin typeface="&quot;Yeseva One&quot;"/>
              </a:rPr>
              <a:t>Modules &amp; Capabilities</a:t>
            </a:r>
            <a:endParaRPr lang="en-US" sz="1100" dirty="0"/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B74BFB07-0C33-9F35-8F9E-EE42F8BAD06D}"/>
              </a:ext>
            </a:extLst>
          </p:cNvPr>
          <p:cNvSpPr txBox="1"/>
          <p:nvPr/>
        </p:nvSpPr>
        <p:spPr>
          <a:xfrm>
            <a:off x="1003300" y="67691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77AC9A37-D266-0B90-F0D8-2D91189EE654}"/>
              </a:ext>
            </a:extLst>
          </p:cNvPr>
          <p:cNvSpPr txBox="1"/>
          <p:nvPr/>
        </p:nvSpPr>
        <p:spPr>
          <a:xfrm>
            <a:off x="1003300" y="76454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AD61FBE5-EDB1-0DA1-4061-0BA598F9DDAB}"/>
              </a:ext>
            </a:extLst>
          </p:cNvPr>
          <p:cNvSpPr txBox="1"/>
          <p:nvPr/>
        </p:nvSpPr>
        <p:spPr>
          <a:xfrm>
            <a:off x="5918200" y="5549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B3C32D57-FB24-C755-0CA1-9025295E4350}"/>
              </a:ext>
            </a:extLst>
          </p:cNvPr>
          <p:cNvSpPr txBox="1"/>
          <p:nvPr/>
        </p:nvSpPr>
        <p:spPr>
          <a:xfrm>
            <a:off x="5918200" y="6946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pic>
        <p:nvPicPr>
          <p:cNvPr id="18" name="Picture 26">
            <a:extLst>
              <a:ext uri="{FF2B5EF4-FFF2-40B4-BE49-F238E27FC236}">
                <a16:creationId xmlns:a16="http://schemas.microsoft.com/office/drawing/2014/main" id="{C0CD786C-DB4A-072C-D2C2-0CCE74B1CD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22212" y="1847850"/>
            <a:ext cx="241300" cy="241300"/>
          </a:xfrm>
          <a:prstGeom prst="rect">
            <a:avLst/>
          </a:prstGeom>
        </p:spPr>
      </p:pic>
      <p:sp>
        <p:nvSpPr>
          <p:cNvPr id="32" name="TextBox 20">
            <a:extLst>
              <a:ext uri="{FF2B5EF4-FFF2-40B4-BE49-F238E27FC236}">
                <a16:creationId xmlns:a16="http://schemas.microsoft.com/office/drawing/2014/main" id="{9158DAD6-3E55-8F2E-DF76-D6D0CDB71C61}"/>
              </a:ext>
            </a:extLst>
          </p:cNvPr>
          <p:cNvSpPr txBox="1"/>
          <p:nvPr/>
        </p:nvSpPr>
        <p:spPr>
          <a:xfrm>
            <a:off x="880296" y="723900"/>
            <a:ext cx="13982700" cy="749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  <a:defRPr/>
            </a:pPr>
            <a:r>
              <a:rPr lang="en-US" sz="1900" b="1" dirty="0">
                <a:solidFill>
                  <a:srgbClr val="075594"/>
                </a:solidFill>
                <a:latin typeface="&quot;Yeseva One&quot;"/>
              </a:rPr>
              <a:t>Modular design: each module handles specific conversion tasks from Informatica XML to PySpark.</a:t>
            </a:r>
            <a:endParaRPr lang="en-US" sz="1100" dirty="0"/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F7D605DB-8379-FB6E-0D55-CFA6E1599052}"/>
              </a:ext>
            </a:extLst>
          </p:cNvPr>
          <p:cNvSpPr/>
          <p:nvPr/>
        </p:nvSpPr>
        <p:spPr>
          <a:xfrm>
            <a:off x="2214206" y="1945811"/>
            <a:ext cx="749300" cy="749300"/>
          </a:xfrm>
          <a:prstGeom prst="roundRect">
            <a:avLst>
              <a:gd name="adj" fmla="val 49152"/>
            </a:avLst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9DEEB369-6640-41B1-CD51-17E781C46D01}"/>
              </a:ext>
            </a:extLst>
          </p:cNvPr>
          <p:cNvSpPr txBox="1"/>
          <p:nvPr/>
        </p:nvSpPr>
        <p:spPr>
          <a:xfrm>
            <a:off x="42524" y="2660650"/>
            <a:ext cx="4963452" cy="749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20000"/>
              </a:lnSpc>
              <a:defRPr/>
            </a:pPr>
            <a:r>
              <a:rPr lang="en-US" sz="2400" b="1" dirty="0">
                <a:solidFill>
                  <a:srgbClr val="075594"/>
                </a:solidFill>
                <a:latin typeface="&quot;Yeseva One&quot;"/>
              </a:rPr>
              <a:t>PySpark Code Converter</a:t>
            </a:r>
            <a:endParaRPr lang="en-US" sz="1100" dirty="0"/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1C7CAA57-A277-08DD-653C-A5BBD46BA37D}"/>
              </a:ext>
            </a:extLst>
          </p:cNvPr>
          <p:cNvSpPr txBox="1"/>
          <p:nvPr/>
        </p:nvSpPr>
        <p:spPr>
          <a:xfrm>
            <a:off x="1101975" y="4565650"/>
            <a:ext cx="2921000" cy="1879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>
              <a:lnSpc>
                <a:spcPct val="150000"/>
              </a:lnSpc>
              <a:defRPr/>
            </a:pPr>
            <a:r>
              <a:rPr lang="en-IN" sz="2000" dirty="0"/>
              <a:t>Converts Informatica </a:t>
            </a:r>
            <a:r>
              <a:rPr lang="en-IN" sz="2000" b="1" dirty="0"/>
              <a:t>mapping/workflow XML</a:t>
            </a:r>
            <a:r>
              <a:rPr lang="en-IN" sz="2000" dirty="0"/>
              <a:t> into structured, runnable </a:t>
            </a:r>
            <a:r>
              <a:rPr lang="en-IN" sz="2000" b="1" dirty="0" err="1"/>
              <a:t>PySpark</a:t>
            </a:r>
            <a:r>
              <a:rPr lang="en-IN" sz="2000" b="1" dirty="0"/>
              <a:t> </a:t>
            </a:r>
            <a:r>
              <a:rPr lang="en-IN" sz="2000" b="1" dirty="0" err="1"/>
              <a:t>DataFrame</a:t>
            </a:r>
            <a:r>
              <a:rPr lang="en-IN" sz="2000" b="1" dirty="0"/>
              <a:t> code</a:t>
            </a:r>
            <a:r>
              <a:rPr lang="en-IN" sz="2000" dirty="0"/>
              <a:t>.</a:t>
            </a:r>
            <a:br>
              <a:rPr lang="en-IN" sz="2000" dirty="0"/>
            </a:br>
            <a:r>
              <a:rPr lang="en-IN" sz="2000" dirty="0"/>
              <a:t>Generates </a:t>
            </a:r>
            <a:r>
              <a:rPr lang="en-IN" sz="2000" b="1" dirty="0"/>
              <a:t>sources → transformations → targets</a:t>
            </a:r>
            <a:r>
              <a:rPr lang="en-IN" sz="2000" dirty="0"/>
              <a:t> flow with reusable templates, logging, and config-driven execution.</a:t>
            </a:r>
            <a:endParaRPr lang="en-US" sz="11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5553C9-70D1-70BC-C1D6-80E64561A5DF}"/>
              </a:ext>
            </a:extLst>
          </p:cNvPr>
          <p:cNvCxnSpPr/>
          <p:nvPr/>
        </p:nvCxnSpPr>
        <p:spPr>
          <a:xfrm>
            <a:off x="4622800" y="1847850"/>
            <a:ext cx="0" cy="6762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530EFE-D395-2059-D617-52B8CAB31367}"/>
              </a:ext>
            </a:extLst>
          </p:cNvPr>
          <p:cNvCxnSpPr/>
          <p:nvPr/>
        </p:nvCxnSpPr>
        <p:spPr>
          <a:xfrm>
            <a:off x="8509000" y="1790700"/>
            <a:ext cx="0" cy="6762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5020059-E903-EA05-3A15-5D943EDE4A17}"/>
              </a:ext>
            </a:extLst>
          </p:cNvPr>
          <p:cNvCxnSpPr/>
          <p:nvPr/>
        </p:nvCxnSpPr>
        <p:spPr>
          <a:xfrm>
            <a:off x="12319000" y="1847850"/>
            <a:ext cx="0" cy="6762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7">
            <a:extLst>
              <a:ext uri="{FF2B5EF4-FFF2-40B4-BE49-F238E27FC236}">
                <a16:creationId xmlns:a16="http://schemas.microsoft.com/office/drawing/2014/main" id="{A47A21E8-F26B-E63A-BEA4-D9F26F26F9BB}"/>
              </a:ext>
            </a:extLst>
          </p:cNvPr>
          <p:cNvSpPr txBox="1"/>
          <p:nvPr/>
        </p:nvSpPr>
        <p:spPr>
          <a:xfrm>
            <a:off x="5003596" y="2632075"/>
            <a:ext cx="2921000" cy="749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20000"/>
              </a:lnSpc>
              <a:defRPr/>
            </a:pPr>
            <a:r>
              <a:rPr lang="en-US" sz="2400" b="1" dirty="0">
                <a:solidFill>
                  <a:srgbClr val="075594"/>
                </a:solidFill>
                <a:latin typeface="&quot;Yeseva One&quot;"/>
              </a:rPr>
              <a:t>Expression Converter</a:t>
            </a:r>
            <a:endParaRPr lang="en-US" sz="1100" dirty="0"/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B2322A48-BDD5-5CF2-18C9-4510C32DF526}"/>
              </a:ext>
            </a:extLst>
          </p:cNvPr>
          <p:cNvSpPr txBox="1"/>
          <p:nvPr/>
        </p:nvSpPr>
        <p:spPr>
          <a:xfrm>
            <a:off x="8955498" y="2632931"/>
            <a:ext cx="2921000" cy="749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20000"/>
              </a:lnSpc>
              <a:defRPr/>
            </a:pPr>
            <a:r>
              <a:rPr lang="en-US" sz="2400" b="1" dirty="0">
                <a:solidFill>
                  <a:srgbClr val="075594"/>
                </a:solidFill>
                <a:latin typeface="&quot;Yeseva One&quot;"/>
              </a:rPr>
              <a:t>Improve Code Quality</a:t>
            </a:r>
            <a:endParaRPr lang="en-US" sz="1100" dirty="0"/>
          </a:p>
        </p:txBody>
      </p:sp>
      <p:sp>
        <p:nvSpPr>
          <p:cNvPr id="22" name="TextBox 19">
            <a:extLst>
              <a:ext uri="{FF2B5EF4-FFF2-40B4-BE49-F238E27FC236}">
                <a16:creationId xmlns:a16="http://schemas.microsoft.com/office/drawing/2014/main" id="{5C0CDB08-9166-3C98-0924-0D11B2253C1C}"/>
              </a:ext>
            </a:extLst>
          </p:cNvPr>
          <p:cNvSpPr txBox="1"/>
          <p:nvPr/>
        </p:nvSpPr>
        <p:spPr>
          <a:xfrm>
            <a:off x="12753227" y="2822575"/>
            <a:ext cx="2921000" cy="368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 algn="ctr">
              <a:lnSpc>
                <a:spcPct val="120000"/>
              </a:lnSpc>
              <a:defRPr/>
            </a:pPr>
            <a:r>
              <a:rPr lang="en-US" sz="2400" b="1" dirty="0">
                <a:solidFill>
                  <a:srgbClr val="075594"/>
                </a:solidFill>
                <a:latin typeface="&quot;Yeseva One&quot;"/>
              </a:rPr>
              <a:t>Mapping Diagram</a:t>
            </a: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A45174-907A-653D-8AA6-D714A37BFA63}"/>
              </a:ext>
            </a:extLst>
          </p:cNvPr>
          <p:cNvSpPr txBox="1"/>
          <p:nvPr/>
        </p:nvSpPr>
        <p:spPr>
          <a:xfrm>
            <a:off x="5107398" y="4746678"/>
            <a:ext cx="2921000" cy="1879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>
              <a:lnSpc>
                <a:spcPct val="150000"/>
              </a:lnSpc>
              <a:defRPr/>
            </a:pPr>
            <a:r>
              <a:rPr lang="en-IN" sz="2000" dirty="0"/>
              <a:t>Translates Informatica expressions into equivalent </a:t>
            </a:r>
            <a:r>
              <a:rPr lang="en-IN" sz="2000" b="1" dirty="0" err="1"/>
              <a:t>PySpark</a:t>
            </a:r>
            <a:r>
              <a:rPr lang="en-IN" sz="2000" b="1" dirty="0"/>
              <a:t> SQL / </a:t>
            </a:r>
            <a:r>
              <a:rPr lang="en-IN" sz="2000" b="1" dirty="0" err="1"/>
              <a:t>DataFrame</a:t>
            </a:r>
            <a:r>
              <a:rPr lang="en-IN" sz="2000" b="1" dirty="0"/>
              <a:t> functions</a:t>
            </a:r>
            <a:r>
              <a:rPr lang="en-IN" sz="2000" dirty="0"/>
              <a:t>.</a:t>
            </a:r>
            <a:br>
              <a:rPr lang="en-IN" sz="2000" dirty="0"/>
            </a:br>
            <a:r>
              <a:rPr lang="en-IN" sz="2000" dirty="0"/>
              <a:t>Supports common functions like </a:t>
            </a:r>
            <a:r>
              <a:rPr lang="en-IN" sz="2000" b="1" dirty="0"/>
              <a:t>IIF, DECODE, NVL, SUBSTR, TO_DATE, ADD_TO_DATE</a:t>
            </a:r>
            <a:r>
              <a:rPr lang="en-IN" sz="2000" dirty="0"/>
              <a:t> with datatype handling and null safety.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93B5AF-B427-9617-6633-939E8D0933BD}"/>
              </a:ext>
            </a:extLst>
          </p:cNvPr>
          <p:cNvSpPr txBox="1"/>
          <p:nvPr/>
        </p:nvSpPr>
        <p:spPr>
          <a:xfrm>
            <a:off x="8993597" y="4289425"/>
            <a:ext cx="2921000" cy="1879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>
              <a:lnSpc>
                <a:spcPct val="150000"/>
              </a:lnSpc>
              <a:defRPr/>
            </a:pPr>
            <a:r>
              <a:rPr lang="en-US" sz="2000" dirty="0"/>
              <a:t>Auto-cleans generated code for production readiness.</a:t>
            </a:r>
            <a:br>
              <a:rPr lang="en-US" sz="2000" dirty="0"/>
            </a:br>
            <a:r>
              <a:rPr lang="en-US" sz="2000" dirty="0"/>
              <a:t>Applies </a:t>
            </a:r>
            <a:r>
              <a:rPr lang="en-US" sz="2000" b="1" dirty="0"/>
              <a:t>formatting, best-practice refactors, performance hints, warnings fixes</a:t>
            </a:r>
            <a:r>
              <a:rPr lang="en-US" sz="2000" dirty="0"/>
              <a:t>, and adds validations for safer execution.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BFE974-06DB-3FDE-FA22-FA145078AB16}"/>
              </a:ext>
            </a:extLst>
          </p:cNvPr>
          <p:cNvSpPr txBox="1"/>
          <p:nvPr/>
        </p:nvSpPr>
        <p:spPr>
          <a:xfrm>
            <a:off x="12729254" y="4680842"/>
            <a:ext cx="2921000" cy="15113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indent="0">
              <a:lnSpc>
                <a:spcPct val="150000"/>
              </a:lnSpc>
              <a:defRPr/>
            </a:pPr>
            <a:r>
              <a:rPr lang="en-US" sz="2000" dirty="0"/>
              <a:t>Creates a visual diagram of the Informatica mapping flow.</a:t>
            </a:r>
            <a:br>
              <a:rPr lang="en-US" sz="2000" dirty="0"/>
            </a:br>
            <a:r>
              <a:rPr lang="en-US" sz="2000" dirty="0"/>
              <a:t>Shows </a:t>
            </a:r>
            <a:r>
              <a:rPr lang="en-US" sz="2000" b="1" dirty="0"/>
              <a:t>sources → transformations → joins/lookups/aggregations → targets</a:t>
            </a:r>
            <a:r>
              <a:rPr lang="en-US" sz="2000" dirty="0"/>
              <a:t>, making review, debugging, and sign-off faster.</a:t>
            </a:r>
            <a:endParaRPr lang="en-US" sz="11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D22751B-549A-F4AC-5C84-8CB45E5DC6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000" b="11000"/>
          <a:stretch>
            <a:fillRect/>
          </a:stretch>
        </p:blipFill>
        <p:spPr>
          <a:xfrm>
            <a:off x="2439186" y="2206625"/>
            <a:ext cx="304800" cy="241300"/>
          </a:xfrm>
          <a:prstGeom prst="rect">
            <a:avLst/>
          </a:prstGeom>
        </p:spPr>
      </p:pic>
      <p:sp>
        <p:nvSpPr>
          <p:cNvPr id="27" name="AutoShape 9">
            <a:extLst>
              <a:ext uri="{FF2B5EF4-FFF2-40B4-BE49-F238E27FC236}">
                <a16:creationId xmlns:a16="http://schemas.microsoft.com/office/drawing/2014/main" id="{B9704A3D-F0EC-DE9C-0FB4-97E350D5B35F}"/>
              </a:ext>
            </a:extLst>
          </p:cNvPr>
          <p:cNvSpPr/>
          <p:nvPr/>
        </p:nvSpPr>
        <p:spPr>
          <a:xfrm>
            <a:off x="6134100" y="1945811"/>
            <a:ext cx="749300" cy="749300"/>
          </a:xfrm>
          <a:prstGeom prst="roundRect">
            <a:avLst>
              <a:gd name="adj" fmla="val 49152"/>
            </a:avLst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pic>
        <p:nvPicPr>
          <p:cNvPr id="28" name="Picture 26">
            <a:extLst>
              <a:ext uri="{FF2B5EF4-FFF2-40B4-BE49-F238E27FC236}">
                <a16:creationId xmlns:a16="http://schemas.microsoft.com/office/drawing/2014/main" id="{AF1ED0CD-4175-BD82-5275-85F392CBCA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00" r="14000"/>
          <a:stretch>
            <a:fillRect/>
          </a:stretch>
        </p:blipFill>
        <p:spPr>
          <a:xfrm>
            <a:off x="6413500" y="2199811"/>
            <a:ext cx="177800" cy="241300"/>
          </a:xfrm>
          <a:prstGeom prst="rect">
            <a:avLst/>
          </a:prstGeom>
        </p:spPr>
      </p:pic>
      <p:sp>
        <p:nvSpPr>
          <p:cNvPr id="29" name="AutoShape 11">
            <a:extLst>
              <a:ext uri="{FF2B5EF4-FFF2-40B4-BE49-F238E27FC236}">
                <a16:creationId xmlns:a16="http://schemas.microsoft.com/office/drawing/2014/main" id="{74BC5817-2A3E-6E10-3835-DFFC8D914B1E}"/>
              </a:ext>
            </a:extLst>
          </p:cNvPr>
          <p:cNvSpPr/>
          <p:nvPr/>
        </p:nvSpPr>
        <p:spPr>
          <a:xfrm>
            <a:off x="10040492" y="1944527"/>
            <a:ext cx="749300" cy="749300"/>
          </a:xfrm>
          <a:prstGeom prst="roundRect">
            <a:avLst>
              <a:gd name="adj" fmla="val 49152"/>
            </a:avLst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pic>
        <p:nvPicPr>
          <p:cNvPr id="30" name="Picture 27">
            <a:extLst>
              <a:ext uri="{FF2B5EF4-FFF2-40B4-BE49-F238E27FC236}">
                <a16:creationId xmlns:a16="http://schemas.microsoft.com/office/drawing/2014/main" id="{76F9AC0D-2D8D-0D3D-79A9-BF3D88226B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000" b="7000"/>
          <a:stretch>
            <a:fillRect/>
          </a:stretch>
        </p:blipFill>
        <p:spPr>
          <a:xfrm>
            <a:off x="10269092" y="2198527"/>
            <a:ext cx="279400" cy="241300"/>
          </a:xfrm>
          <a:prstGeom prst="rect">
            <a:avLst/>
          </a:prstGeom>
        </p:spPr>
      </p:pic>
      <p:sp>
        <p:nvSpPr>
          <p:cNvPr id="33" name="AutoShape 13">
            <a:extLst>
              <a:ext uri="{FF2B5EF4-FFF2-40B4-BE49-F238E27FC236}">
                <a16:creationId xmlns:a16="http://schemas.microsoft.com/office/drawing/2014/main" id="{E881C109-3F08-1186-4932-79011980F4B4}"/>
              </a:ext>
            </a:extLst>
          </p:cNvPr>
          <p:cNvSpPr/>
          <p:nvPr/>
        </p:nvSpPr>
        <p:spPr>
          <a:xfrm>
            <a:off x="13839790" y="1944527"/>
            <a:ext cx="749300" cy="749300"/>
          </a:xfrm>
          <a:prstGeom prst="roundRect">
            <a:avLst>
              <a:gd name="adj" fmla="val 49152"/>
            </a:avLst>
          </a:prstGeom>
          <a:solidFill>
            <a:srgbClr val="075594"/>
          </a:solidFill>
        </p:spPr>
        <p:txBody>
          <a:bodyPr/>
          <a:lstStyle/>
          <a:p>
            <a:endParaRPr lang="en-IN"/>
          </a:p>
        </p:txBody>
      </p:sp>
      <p:pic>
        <p:nvPicPr>
          <p:cNvPr id="34" name="Picture 28">
            <a:extLst>
              <a:ext uri="{FF2B5EF4-FFF2-40B4-BE49-F238E27FC236}">
                <a16:creationId xmlns:a16="http://schemas.microsoft.com/office/drawing/2014/main" id="{DCA4CF43-56EF-A88C-382D-DF4EE4BBAD0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000" b="7000"/>
          <a:stretch>
            <a:fillRect/>
          </a:stretch>
        </p:blipFill>
        <p:spPr>
          <a:xfrm>
            <a:off x="14081090" y="2198527"/>
            <a:ext cx="2794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68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C59C5-5F8C-C5B9-D5DC-890A82842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8AE154A-693B-45FE-D275-F1FCEF55160C}"/>
              </a:ext>
            </a:extLst>
          </p:cNvPr>
          <p:cNvSpPr/>
          <p:nvPr/>
        </p:nvSpPr>
        <p:spPr>
          <a:xfrm>
            <a:off x="11956389" y="0"/>
            <a:ext cx="4398873" cy="9144000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5383AEC-46A1-56F3-E797-994C4FACC917}"/>
              </a:ext>
            </a:extLst>
          </p:cNvPr>
          <p:cNvSpPr/>
          <p:nvPr/>
        </p:nvSpPr>
        <p:spPr>
          <a:xfrm>
            <a:off x="1041197" y="3149600"/>
            <a:ext cx="4495800" cy="48006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1EEE70B7-360A-FA74-420C-6C6C4681DFFA}"/>
              </a:ext>
            </a:extLst>
          </p:cNvPr>
          <p:cNvSpPr/>
          <p:nvPr/>
        </p:nvSpPr>
        <p:spPr>
          <a:xfrm>
            <a:off x="8763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D1EDE8D-3DEE-89B7-0478-AC675460012E}"/>
              </a:ext>
            </a:extLst>
          </p:cNvPr>
          <p:cNvSpPr txBox="1"/>
          <p:nvPr/>
        </p:nvSpPr>
        <p:spPr>
          <a:xfrm>
            <a:off x="279400" y="177729"/>
            <a:ext cx="144907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>
              <a:lnSpc>
                <a:spcPct val="120000"/>
              </a:lnSpc>
              <a:defRPr/>
            </a:pPr>
            <a:r>
              <a:rPr lang="en-US" sz="3600" b="1" dirty="0">
                <a:solidFill>
                  <a:srgbClr val="075594"/>
                </a:solidFill>
                <a:latin typeface="&quot;Yeseva One&quot;"/>
              </a:rPr>
              <a:t>PySpark Code Converter - Informatica Xml Analysis Steps </a:t>
            </a:r>
            <a:endParaRPr lang="en-US" sz="1100" dirty="0"/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8C4DBEE4-16AE-58D1-D207-6D71299BAC33}"/>
              </a:ext>
            </a:extLst>
          </p:cNvPr>
          <p:cNvSpPr txBox="1"/>
          <p:nvPr/>
        </p:nvSpPr>
        <p:spPr>
          <a:xfrm>
            <a:off x="1003300" y="67691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590D9B48-E90D-FE7E-827E-70E7F75E479B}"/>
              </a:ext>
            </a:extLst>
          </p:cNvPr>
          <p:cNvSpPr txBox="1"/>
          <p:nvPr/>
        </p:nvSpPr>
        <p:spPr>
          <a:xfrm>
            <a:off x="1003300" y="76454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867D0E08-6C2F-7769-31B6-68DD1EC72F3E}"/>
              </a:ext>
            </a:extLst>
          </p:cNvPr>
          <p:cNvSpPr txBox="1"/>
          <p:nvPr/>
        </p:nvSpPr>
        <p:spPr>
          <a:xfrm>
            <a:off x="5918200" y="5549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6D9AB36D-57E8-EC25-9C83-42530F58D5FF}"/>
              </a:ext>
            </a:extLst>
          </p:cNvPr>
          <p:cNvSpPr txBox="1"/>
          <p:nvPr/>
        </p:nvSpPr>
        <p:spPr>
          <a:xfrm>
            <a:off x="5918200" y="6946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4F928-7242-1286-3DA4-AFD0ABB17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828800"/>
            <a:ext cx="14490699" cy="71237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74A401-70E7-B710-5503-D8202B07D6A4}"/>
              </a:ext>
            </a:extLst>
          </p:cNvPr>
          <p:cNvSpPr txBox="1"/>
          <p:nvPr/>
        </p:nvSpPr>
        <p:spPr>
          <a:xfrm>
            <a:off x="203200" y="825500"/>
            <a:ext cx="15966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Analyzes the Informatica XML and summarizes mappings, sources, targets, and transformations to prepare for PySpark code generation. This page analyzes the uploaded </a:t>
            </a:r>
          </a:p>
          <a:p>
            <a:r>
              <a:rPr lang="en-US" dirty="0"/>
              <a:t>Informatica PowerCenter XML and automatically extracts the full ETL blueprint—mappings, source systems (SQL/File/SFDC), target objects, and all </a:t>
            </a:r>
          </a:p>
        </p:txBody>
      </p:sp>
    </p:spTree>
    <p:extLst>
      <p:ext uri="{BB962C8B-B14F-4D97-AF65-F5344CB8AC3E}">
        <p14:creationId xmlns:p14="http://schemas.microsoft.com/office/powerpoint/2010/main" val="646484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D09FB-B8B6-4707-AE2A-08AA6F89D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3EA3552-A786-60BF-EA69-255E2193CA9E}"/>
              </a:ext>
            </a:extLst>
          </p:cNvPr>
          <p:cNvSpPr/>
          <p:nvPr/>
        </p:nvSpPr>
        <p:spPr>
          <a:xfrm>
            <a:off x="11930224" y="0"/>
            <a:ext cx="4398873" cy="9144000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BCF6A51-696A-6C0D-EAA7-2703419C6F9C}"/>
              </a:ext>
            </a:extLst>
          </p:cNvPr>
          <p:cNvSpPr/>
          <p:nvPr/>
        </p:nvSpPr>
        <p:spPr>
          <a:xfrm>
            <a:off x="1041197" y="3149600"/>
            <a:ext cx="4495800" cy="48006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51D7779F-A3AC-CB55-4330-46A0F5C086CC}"/>
              </a:ext>
            </a:extLst>
          </p:cNvPr>
          <p:cNvSpPr/>
          <p:nvPr/>
        </p:nvSpPr>
        <p:spPr>
          <a:xfrm>
            <a:off x="8763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A63D2EB1-C1D6-A1F9-897D-7D6A0C2EEC33}"/>
              </a:ext>
            </a:extLst>
          </p:cNvPr>
          <p:cNvSpPr txBox="1"/>
          <p:nvPr/>
        </p:nvSpPr>
        <p:spPr>
          <a:xfrm>
            <a:off x="279400" y="102950"/>
            <a:ext cx="144907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>
              <a:lnSpc>
                <a:spcPct val="120000"/>
              </a:lnSpc>
              <a:defRPr/>
            </a:pPr>
            <a:r>
              <a:rPr lang="en-US" sz="3600" b="1" dirty="0">
                <a:solidFill>
                  <a:srgbClr val="075594"/>
                </a:solidFill>
                <a:latin typeface="&quot;Yeseva One&quot;"/>
              </a:rPr>
              <a:t>PySpark Code Converter - Generate PySpark Code</a:t>
            </a:r>
            <a:endParaRPr lang="en-US" sz="1100" dirty="0"/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97FCBC28-4E2E-E608-4BF4-3E9FD05328D8}"/>
              </a:ext>
            </a:extLst>
          </p:cNvPr>
          <p:cNvSpPr txBox="1"/>
          <p:nvPr/>
        </p:nvSpPr>
        <p:spPr>
          <a:xfrm>
            <a:off x="1003300" y="67691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892FCEEE-CD00-2CFF-0E4A-8D0CFF16D3DE}"/>
              </a:ext>
            </a:extLst>
          </p:cNvPr>
          <p:cNvSpPr txBox="1"/>
          <p:nvPr/>
        </p:nvSpPr>
        <p:spPr>
          <a:xfrm>
            <a:off x="1003300" y="76454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8DCA4815-1216-D004-12D8-A52C3DCDF5A9}"/>
              </a:ext>
            </a:extLst>
          </p:cNvPr>
          <p:cNvSpPr txBox="1"/>
          <p:nvPr/>
        </p:nvSpPr>
        <p:spPr>
          <a:xfrm>
            <a:off x="5918200" y="5549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0433FDE5-C1EB-10BE-7EE3-4B568E71D171}"/>
              </a:ext>
            </a:extLst>
          </p:cNvPr>
          <p:cNvSpPr txBox="1"/>
          <p:nvPr/>
        </p:nvSpPr>
        <p:spPr>
          <a:xfrm>
            <a:off x="5918200" y="6946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55AA04-E842-00A6-CCB5-502901216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973138"/>
            <a:ext cx="14059623" cy="70361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40EE8A-D730-52C0-75C2-4BDF3A37519A}"/>
              </a:ext>
            </a:extLst>
          </p:cNvPr>
          <p:cNvSpPr txBox="1"/>
          <p:nvPr/>
        </p:nvSpPr>
        <p:spPr>
          <a:xfrm>
            <a:off x="203200" y="825500"/>
            <a:ext cx="150083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PySpark code from the analyzed Informatica XML with a single click. Track progress in real-time via live logs, mapping status, and completion badges.</a:t>
            </a:r>
          </a:p>
          <a:p>
            <a:r>
              <a:rPr lang="en-US" dirty="0"/>
              <a:t> Run validation, review flow summary and lineage, then download the full code package (ZIP) to deploy and run in your target environment.</a:t>
            </a:r>
          </a:p>
        </p:txBody>
      </p:sp>
    </p:spTree>
    <p:extLst>
      <p:ext uri="{BB962C8B-B14F-4D97-AF65-F5344CB8AC3E}">
        <p14:creationId xmlns:p14="http://schemas.microsoft.com/office/powerpoint/2010/main" val="2473514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0AABE-8CFF-290E-B878-8F92792EF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FDF124B-DD60-1B20-0B74-B9A36924D116}"/>
              </a:ext>
            </a:extLst>
          </p:cNvPr>
          <p:cNvSpPr/>
          <p:nvPr/>
        </p:nvSpPr>
        <p:spPr>
          <a:xfrm>
            <a:off x="11930224" y="0"/>
            <a:ext cx="4398873" cy="9144000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5DB207D-3B4F-0142-5E0C-83B55AEB7B96}"/>
              </a:ext>
            </a:extLst>
          </p:cNvPr>
          <p:cNvSpPr/>
          <p:nvPr/>
        </p:nvSpPr>
        <p:spPr>
          <a:xfrm>
            <a:off x="1041197" y="3149600"/>
            <a:ext cx="4495800" cy="48006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4A900086-3B5B-F4C1-4C04-B849E5B902B9}"/>
              </a:ext>
            </a:extLst>
          </p:cNvPr>
          <p:cNvSpPr/>
          <p:nvPr/>
        </p:nvSpPr>
        <p:spPr>
          <a:xfrm>
            <a:off x="8763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B9002D51-8D5B-7205-12C3-613E48249F67}"/>
              </a:ext>
            </a:extLst>
          </p:cNvPr>
          <p:cNvSpPr/>
          <p:nvPr/>
        </p:nvSpPr>
        <p:spPr>
          <a:xfrm>
            <a:off x="119761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DC0C3F3-4DBB-77A5-04E0-F05C010DF8AB}"/>
              </a:ext>
            </a:extLst>
          </p:cNvPr>
          <p:cNvSpPr txBox="1"/>
          <p:nvPr/>
        </p:nvSpPr>
        <p:spPr>
          <a:xfrm>
            <a:off x="279400" y="113920"/>
            <a:ext cx="144907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>
              <a:lnSpc>
                <a:spcPct val="120000"/>
              </a:lnSpc>
              <a:defRPr/>
            </a:pPr>
            <a:r>
              <a:rPr lang="en-US" sz="3600" b="1" dirty="0">
                <a:solidFill>
                  <a:srgbClr val="075594"/>
                </a:solidFill>
                <a:latin typeface="&quot;Yeseva One&quot;"/>
              </a:rPr>
              <a:t>Expression Converter</a:t>
            </a:r>
            <a:endParaRPr lang="en-US" sz="1100" dirty="0"/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F0B28351-7A19-0C00-24A8-083F4A1879A9}"/>
              </a:ext>
            </a:extLst>
          </p:cNvPr>
          <p:cNvSpPr txBox="1"/>
          <p:nvPr/>
        </p:nvSpPr>
        <p:spPr>
          <a:xfrm>
            <a:off x="1003300" y="67691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9BA913D1-F70D-CB94-52B5-C7B4D25606C1}"/>
              </a:ext>
            </a:extLst>
          </p:cNvPr>
          <p:cNvSpPr txBox="1"/>
          <p:nvPr/>
        </p:nvSpPr>
        <p:spPr>
          <a:xfrm>
            <a:off x="1003300" y="76454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06F54A74-D4FF-CF1D-D31C-7F7D337B427F}"/>
              </a:ext>
            </a:extLst>
          </p:cNvPr>
          <p:cNvSpPr txBox="1"/>
          <p:nvPr/>
        </p:nvSpPr>
        <p:spPr>
          <a:xfrm>
            <a:off x="5918200" y="5549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DE932E94-935C-01A4-B7A8-BCD2E37DD7EE}"/>
              </a:ext>
            </a:extLst>
          </p:cNvPr>
          <p:cNvSpPr txBox="1"/>
          <p:nvPr/>
        </p:nvSpPr>
        <p:spPr>
          <a:xfrm>
            <a:off x="5918200" y="6946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EDE4F6-8EA1-024D-177F-51233FFA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94" y="1600200"/>
            <a:ext cx="13926266" cy="7398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92C3D8-212E-0743-A212-A5E6F6F306C5}"/>
              </a:ext>
            </a:extLst>
          </p:cNvPr>
          <p:cNvSpPr txBox="1"/>
          <p:nvPr/>
        </p:nvSpPr>
        <p:spPr>
          <a:xfrm>
            <a:off x="203394" y="698205"/>
            <a:ext cx="15765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</a:t>
            </a:r>
            <a:r>
              <a:rPr lang="en-US" b="1" dirty="0"/>
              <a:t>Expression Converter</a:t>
            </a:r>
            <a:r>
              <a:rPr lang="en-US" dirty="0"/>
              <a:t> module converts Informatica PowerCenter expressions into equivalent PySpark syntax instantly. Paste any IIF/DECODE/TO_DATE style logic, </a:t>
            </a:r>
          </a:p>
          <a:p>
            <a:r>
              <a:rPr lang="en-US" dirty="0"/>
              <a:t>click </a:t>
            </a:r>
            <a:r>
              <a:rPr lang="en-US" b="1" dirty="0"/>
              <a:t>Convert to PySpark</a:t>
            </a:r>
            <a:r>
              <a:rPr lang="en-US" dirty="0"/>
              <a:t>, and get ready-to-use Spark expressions with copy support—reducing manual rewrite errors and speeding up mapping conversion</a:t>
            </a:r>
          </a:p>
        </p:txBody>
      </p:sp>
    </p:spTree>
    <p:extLst>
      <p:ext uri="{BB962C8B-B14F-4D97-AF65-F5344CB8AC3E}">
        <p14:creationId xmlns:p14="http://schemas.microsoft.com/office/powerpoint/2010/main" val="250085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354D6-9CBC-8C8E-2CBA-BC8E3031F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BAE87EC-DE21-0F5D-9FD5-9AAD2B0B0EA8}"/>
              </a:ext>
            </a:extLst>
          </p:cNvPr>
          <p:cNvSpPr/>
          <p:nvPr/>
        </p:nvSpPr>
        <p:spPr>
          <a:xfrm>
            <a:off x="11930224" y="0"/>
            <a:ext cx="4398873" cy="9144000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3612545-1C6E-9548-3B18-C109356DD0DE}"/>
              </a:ext>
            </a:extLst>
          </p:cNvPr>
          <p:cNvSpPr/>
          <p:nvPr/>
        </p:nvSpPr>
        <p:spPr>
          <a:xfrm>
            <a:off x="1041197" y="3149600"/>
            <a:ext cx="4495800" cy="48006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81BDE05E-ECBF-A345-1954-484B21B1EC6A}"/>
              </a:ext>
            </a:extLst>
          </p:cNvPr>
          <p:cNvSpPr/>
          <p:nvPr/>
        </p:nvSpPr>
        <p:spPr>
          <a:xfrm>
            <a:off x="8763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53E04B74-FB8F-8E61-CFCC-C791FC494C97}"/>
              </a:ext>
            </a:extLst>
          </p:cNvPr>
          <p:cNvSpPr/>
          <p:nvPr/>
        </p:nvSpPr>
        <p:spPr>
          <a:xfrm>
            <a:off x="119761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0CE1A1F-0147-C7B5-9947-0F63291B5932}"/>
              </a:ext>
            </a:extLst>
          </p:cNvPr>
          <p:cNvSpPr txBox="1"/>
          <p:nvPr/>
        </p:nvSpPr>
        <p:spPr>
          <a:xfrm>
            <a:off x="279400" y="104218"/>
            <a:ext cx="144907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>
              <a:lnSpc>
                <a:spcPct val="120000"/>
              </a:lnSpc>
              <a:defRPr/>
            </a:pPr>
            <a:r>
              <a:rPr lang="en-US" sz="3600" b="1" dirty="0">
                <a:solidFill>
                  <a:srgbClr val="075594"/>
                </a:solidFill>
                <a:latin typeface="&quot;Yeseva One&quot;"/>
              </a:rPr>
              <a:t>Improve code Quality</a:t>
            </a:r>
            <a:endParaRPr lang="en-US" sz="1100" dirty="0"/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52341A42-BB9A-DE30-47DE-1A5ECA86525B}"/>
              </a:ext>
            </a:extLst>
          </p:cNvPr>
          <p:cNvSpPr txBox="1"/>
          <p:nvPr/>
        </p:nvSpPr>
        <p:spPr>
          <a:xfrm>
            <a:off x="1003300" y="67691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1897D4AD-7DF6-3F81-087A-B41D6D701672}"/>
              </a:ext>
            </a:extLst>
          </p:cNvPr>
          <p:cNvSpPr txBox="1"/>
          <p:nvPr/>
        </p:nvSpPr>
        <p:spPr>
          <a:xfrm>
            <a:off x="1003300" y="76454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DB225F49-D57D-CB23-9CB8-E3547942A727}"/>
              </a:ext>
            </a:extLst>
          </p:cNvPr>
          <p:cNvSpPr txBox="1"/>
          <p:nvPr/>
        </p:nvSpPr>
        <p:spPr>
          <a:xfrm>
            <a:off x="5918200" y="5549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3A3F33F6-FBBE-6E66-92CD-E479A1EDC4EB}"/>
              </a:ext>
            </a:extLst>
          </p:cNvPr>
          <p:cNvSpPr txBox="1"/>
          <p:nvPr/>
        </p:nvSpPr>
        <p:spPr>
          <a:xfrm>
            <a:off x="5918200" y="6946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A8D27-E66D-F04E-3BFA-D1F14F6B6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600200"/>
            <a:ext cx="14490700" cy="74078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825BD1-9074-B131-716B-C26BC1FF120B}"/>
              </a:ext>
            </a:extLst>
          </p:cNvPr>
          <p:cNvSpPr txBox="1"/>
          <p:nvPr/>
        </p:nvSpPr>
        <p:spPr>
          <a:xfrm>
            <a:off x="203200" y="750718"/>
            <a:ext cx="14420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</a:t>
            </a:r>
            <a:r>
              <a:rPr lang="en-US" b="1" dirty="0"/>
              <a:t>Improve Code Quality</a:t>
            </a:r>
            <a:r>
              <a:rPr lang="en-US" dirty="0"/>
              <a:t> module validates whether the generated PySpark mapping matches the original Informatica XML. Upload both files to run a </a:t>
            </a:r>
          </a:p>
          <a:p>
            <a:r>
              <a:rPr lang="en-US" dirty="0"/>
              <a:t>side-by-side comparison, detect missing logic, wrong joins/filters, schema mismatches, and config gaps, then get a clear error list with fix suggestions.</a:t>
            </a:r>
          </a:p>
        </p:txBody>
      </p:sp>
    </p:spTree>
    <p:extLst>
      <p:ext uri="{BB962C8B-B14F-4D97-AF65-F5344CB8AC3E}">
        <p14:creationId xmlns:p14="http://schemas.microsoft.com/office/powerpoint/2010/main" val="761689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DB20C-B634-A65B-5B6F-071290895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50D4B86-0888-B04E-87B5-568E67A55901}"/>
              </a:ext>
            </a:extLst>
          </p:cNvPr>
          <p:cNvSpPr/>
          <p:nvPr/>
        </p:nvSpPr>
        <p:spPr>
          <a:xfrm>
            <a:off x="11930224" y="0"/>
            <a:ext cx="4398873" cy="9144000"/>
          </a:xfrm>
          <a:prstGeom prst="rect">
            <a:avLst/>
          </a:prstGeom>
          <a:solidFill>
            <a:srgbClr val="D5E5FD">
              <a:alpha val="51765"/>
            </a:srgbClr>
          </a:solidFill>
        </p:spPr>
        <p:txBody>
          <a:bodyPr/>
          <a:lstStyle/>
          <a:p>
            <a:endParaRPr lang="en-IN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8E4EE7F-ACE1-B970-D8A3-819C26F74AE5}"/>
              </a:ext>
            </a:extLst>
          </p:cNvPr>
          <p:cNvSpPr/>
          <p:nvPr/>
        </p:nvSpPr>
        <p:spPr>
          <a:xfrm>
            <a:off x="1041197" y="3149600"/>
            <a:ext cx="4495800" cy="48006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F31E408-5C0C-06AE-9E1C-D475499BEC18}"/>
              </a:ext>
            </a:extLst>
          </p:cNvPr>
          <p:cNvSpPr/>
          <p:nvPr/>
        </p:nvSpPr>
        <p:spPr>
          <a:xfrm>
            <a:off x="8763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AutoShape 7">
            <a:extLst>
              <a:ext uri="{FF2B5EF4-FFF2-40B4-BE49-F238E27FC236}">
                <a16:creationId xmlns:a16="http://schemas.microsoft.com/office/drawing/2014/main" id="{7BBE8C41-5838-6E3F-F85D-827BD22CC831}"/>
              </a:ext>
            </a:extLst>
          </p:cNvPr>
          <p:cNvSpPr/>
          <p:nvPr/>
        </p:nvSpPr>
        <p:spPr>
          <a:xfrm>
            <a:off x="11976100" y="1435100"/>
            <a:ext cx="3378200" cy="1104900"/>
          </a:xfrm>
          <a:prstGeom prst="roundRect">
            <a:avLst>
              <a:gd name="adj" fmla="val 6896"/>
            </a:avLst>
          </a:prstGeom>
          <a:solidFill>
            <a:srgbClr val="000000">
              <a:alpha val="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1B810DC-40A5-653B-CB4A-FEC03DB73426}"/>
              </a:ext>
            </a:extLst>
          </p:cNvPr>
          <p:cNvSpPr txBox="1"/>
          <p:nvPr/>
        </p:nvSpPr>
        <p:spPr>
          <a:xfrm>
            <a:off x="279400" y="88900"/>
            <a:ext cx="14490700" cy="5461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>
              <a:lnSpc>
                <a:spcPct val="120000"/>
              </a:lnSpc>
              <a:defRPr/>
            </a:pPr>
            <a:r>
              <a:rPr lang="en-US" sz="3600" b="1" dirty="0">
                <a:solidFill>
                  <a:srgbClr val="075594"/>
                </a:solidFill>
                <a:latin typeface="&quot;Yeseva One&quot;"/>
              </a:rPr>
              <a:t>Mapping Diagram</a:t>
            </a:r>
            <a:endParaRPr lang="en-US" sz="1100" dirty="0"/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BAA47625-4DBB-5175-B99F-B05290064DC7}"/>
              </a:ext>
            </a:extLst>
          </p:cNvPr>
          <p:cNvSpPr txBox="1"/>
          <p:nvPr/>
        </p:nvSpPr>
        <p:spPr>
          <a:xfrm>
            <a:off x="1003300" y="67691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4CABA868-BA6E-F6A4-6C8E-DEC6E5868373}"/>
              </a:ext>
            </a:extLst>
          </p:cNvPr>
          <p:cNvSpPr txBox="1"/>
          <p:nvPr/>
        </p:nvSpPr>
        <p:spPr>
          <a:xfrm>
            <a:off x="1003300" y="76454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3EB0C6D8-E2E2-3433-5FEF-2E16B9A73F7A}"/>
              </a:ext>
            </a:extLst>
          </p:cNvPr>
          <p:cNvSpPr txBox="1"/>
          <p:nvPr/>
        </p:nvSpPr>
        <p:spPr>
          <a:xfrm>
            <a:off x="5918200" y="5549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73717FF3-4F4C-1786-05BD-049AF4101674}"/>
              </a:ext>
            </a:extLst>
          </p:cNvPr>
          <p:cNvSpPr txBox="1"/>
          <p:nvPr/>
        </p:nvSpPr>
        <p:spPr>
          <a:xfrm>
            <a:off x="5918200" y="6946900"/>
            <a:ext cx="241300" cy="22860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lIns="0" tIns="0" rIns="0" bIns="0" rtlCol="0" anchor="ctr"/>
          <a:lstStyle/>
          <a:p>
            <a:pPr algn="ctr">
              <a:lnSpc>
                <a:spcPct val="100000"/>
              </a:lnSpc>
              <a:defRPr/>
            </a:pP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733FAE-51D9-7C8B-4AD4-8F13ABD8A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43" y="1600200"/>
            <a:ext cx="13945317" cy="73981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D017AA-ADFF-E873-BEC9-26E7ADC1F257}"/>
              </a:ext>
            </a:extLst>
          </p:cNvPr>
          <p:cNvSpPr txBox="1"/>
          <p:nvPr/>
        </p:nvSpPr>
        <p:spPr>
          <a:xfrm>
            <a:off x="184343" y="783853"/>
            <a:ext cx="15808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</a:t>
            </a:r>
            <a:r>
              <a:rPr lang="en-US" b="1" dirty="0"/>
              <a:t>Mapping Diagram</a:t>
            </a:r>
            <a:r>
              <a:rPr lang="en-US" dirty="0"/>
              <a:t> module visualizes Informatica XML as an interactive flow designer. Instantly see sources, targets, and all transformations (SQ, filter, expression, </a:t>
            </a:r>
          </a:p>
          <a:p>
            <a:r>
              <a:rPr lang="en-US" dirty="0"/>
              <a:t>lookup, joiner, union, update strategy) in one graph. Use it to validate end-to-end logic and confirm the conversion flow.</a:t>
            </a:r>
          </a:p>
        </p:txBody>
      </p:sp>
    </p:spTree>
    <p:extLst>
      <p:ext uri="{BB962C8B-B14F-4D97-AF65-F5344CB8AC3E}">
        <p14:creationId xmlns:p14="http://schemas.microsoft.com/office/powerpoint/2010/main" val="3473907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2064</Words>
  <Application>Microsoft Office PowerPoint</Application>
  <PresentationFormat>Custom</PresentationFormat>
  <Paragraphs>200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"Yeseva One"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NIKDELL</dc:creator>
  <cp:lastModifiedBy>nikhil shinde</cp:lastModifiedBy>
  <cp:revision>4</cp:revision>
  <dcterms:created xsi:type="dcterms:W3CDTF">2006-08-16T00:00:00Z</dcterms:created>
  <dcterms:modified xsi:type="dcterms:W3CDTF">2026-01-20T12:22:20Z</dcterms:modified>
</cp:coreProperties>
</file>